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03" r:id="rId1"/>
  </p:sldMasterIdLst>
  <p:notesMasterIdLst>
    <p:notesMasterId r:id="rId36"/>
  </p:notesMasterIdLst>
  <p:sldIdLst>
    <p:sldId id="256" r:id="rId2"/>
    <p:sldId id="257" r:id="rId3"/>
    <p:sldId id="284" r:id="rId4"/>
    <p:sldId id="258" r:id="rId5"/>
    <p:sldId id="262" r:id="rId6"/>
    <p:sldId id="285" r:id="rId7"/>
    <p:sldId id="264" r:id="rId8"/>
    <p:sldId id="292" r:id="rId9"/>
    <p:sldId id="293" r:id="rId10"/>
    <p:sldId id="287" r:id="rId11"/>
    <p:sldId id="294" r:id="rId12"/>
    <p:sldId id="268" r:id="rId13"/>
    <p:sldId id="267" r:id="rId14"/>
    <p:sldId id="270" r:id="rId15"/>
    <p:sldId id="309" r:id="rId16"/>
    <p:sldId id="310" r:id="rId17"/>
    <p:sldId id="289" r:id="rId18"/>
    <p:sldId id="274" r:id="rId19"/>
    <p:sldId id="275" r:id="rId20"/>
    <p:sldId id="296" r:id="rId21"/>
    <p:sldId id="297" r:id="rId22"/>
    <p:sldId id="279" r:id="rId23"/>
    <p:sldId id="299" r:id="rId24"/>
    <p:sldId id="311" r:id="rId25"/>
    <p:sldId id="300" r:id="rId26"/>
    <p:sldId id="291" r:id="rId27"/>
    <p:sldId id="282" r:id="rId28"/>
    <p:sldId id="303" r:id="rId29"/>
    <p:sldId id="283" r:id="rId30"/>
    <p:sldId id="301" r:id="rId31"/>
    <p:sldId id="304" r:id="rId32"/>
    <p:sldId id="305" r:id="rId33"/>
    <p:sldId id="306" r:id="rId34"/>
    <p:sldId id="307" r:id="rId3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49593"/>
  </p:normalViewPr>
  <p:slideViewPr>
    <p:cSldViewPr snapToGrid="0" snapToObjects="1">
      <p:cViewPr varScale="1">
        <p:scale>
          <a:sx n="60" d="100"/>
          <a:sy n="60" d="100"/>
        </p:scale>
        <p:origin x="3112" y="176"/>
      </p:cViewPr>
      <p:guideLst/>
    </p:cSldViewPr>
  </p:slideViewPr>
  <p:notesTextViewPr>
    <p:cViewPr>
      <p:scale>
        <a:sx n="1" d="1"/>
        <a:sy n="1" d="1"/>
      </p:scale>
      <p:origin x="0" y="-382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7F87C-2892-8540-BA34-E7DA32C1CFB2}" type="datetimeFigureOut">
              <a:rPr lang="en-US" smtClean="0"/>
              <a:t>4/22/22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2C755-F7A4-3C43-95EA-21E03CDC9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02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Sam.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a first-year Bioinformatics master student in USC. My major is Translational Biomedical Informatics.</a:t>
            </a:r>
            <a:r>
              <a:rPr lang="en-US" dirty="0">
                <a:effectLst/>
              </a:rPr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Today, the topic I’m going to talk about is:</a:t>
            </a:r>
          </a:p>
          <a:p>
            <a:endParaRPr lang="en-US" dirty="0"/>
          </a:p>
          <a:p>
            <a:r>
              <a:rPr lang="en-US" b="1" dirty="0"/>
              <a:t>“Predicting liver disease by using machine learning models”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18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reorganizing them, I visualize my data to see if there are any changes.</a:t>
            </a:r>
          </a:p>
          <a:p>
            <a:endParaRPr lang="en-US" dirty="0"/>
          </a:p>
          <a:p>
            <a:r>
              <a:rPr lang="en-US" dirty="0"/>
              <a:t>From the bar plot, It looks like a much more balance dataset.</a:t>
            </a:r>
          </a:p>
          <a:p>
            <a:endParaRPr lang="en-US" dirty="0"/>
          </a:p>
          <a:p>
            <a:r>
              <a:rPr lang="en-US" dirty="0"/>
              <a:t>And I recheck their distributions which look similar to the former ones.</a:t>
            </a:r>
          </a:p>
          <a:p>
            <a:endParaRPr lang="en-US" dirty="0"/>
          </a:p>
          <a:p>
            <a:r>
              <a:rPr lang="en-US" dirty="0"/>
              <a:t>There are about 8,000 data points within each group now.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0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thing I want to check correlations between features before I analyze my data.</a:t>
            </a:r>
          </a:p>
          <a:p>
            <a:endParaRPr lang="en-US" dirty="0"/>
          </a:p>
          <a:p>
            <a:r>
              <a:rPr lang="en-US" dirty="0"/>
              <a:t>Maybe there are some redundant features that I would like to remove or essential features that I want to keep.</a:t>
            </a:r>
          </a:p>
          <a:p>
            <a:endParaRPr lang="en-US" dirty="0"/>
          </a:p>
          <a:p>
            <a:r>
              <a:rPr lang="en-US" dirty="0"/>
              <a:t>And, In the end, improve the performance of my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73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I am going to take a look at the </a:t>
            </a:r>
            <a:r>
              <a:rPr lang="en-US" dirty="0" err="1"/>
              <a:t>pairplot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</a:t>
            </a:r>
            <a:r>
              <a:rPr lang="en-US" dirty="0" err="1"/>
              <a:t>pairplot</a:t>
            </a:r>
            <a:r>
              <a:rPr lang="en-US" dirty="0"/>
              <a:t> allows us to see both distribution of single variables and relationships between two variables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Orange dots represent samples with no liver disease and blue dots represent samples with liver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the pair plot, I can see the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patterns between </a:t>
            </a:r>
            <a:r>
              <a:rPr lang="en-US" dirty="0"/>
              <a:t>T_B and D_B.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 suggest a presence of strong correlation between these two features.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 I only have to pick one of the them when I go into further analysis.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89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heatmap, a greater correlation shows a darker color and a higher score.</a:t>
            </a:r>
          </a:p>
          <a:p>
            <a:endParaRPr lang="en-US" dirty="0"/>
          </a:p>
          <a:p>
            <a:r>
              <a:rPr lang="en-US" dirty="0"/>
              <a:t>There are four areas in blue squares show strong correlations.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feature of T_B and D_B, GPT and GOT, T_P and ALB, the last one is ALB and  </a:t>
            </a:r>
            <a:r>
              <a:rPr lang="en-US" dirty="0" err="1"/>
              <a:t>AG_Ratio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the end, I'm going to remove three features: T_B, GPT, and ALB.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41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dropping these </a:t>
            </a:r>
            <a:r>
              <a:rPr lang="en-US" b="0" dirty="0"/>
              <a:t>unnecessary</a:t>
            </a:r>
            <a:r>
              <a:rPr lang="en-US" b="1" dirty="0"/>
              <a:t> </a:t>
            </a:r>
            <a:r>
              <a:rPr lang="en-US" dirty="0"/>
              <a:t>features, there are less obvious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patterns in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pairplot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77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heatmap shows no strong correlation between each feature.</a:t>
            </a:r>
          </a:p>
          <a:p>
            <a:endParaRPr lang="en-US" dirty="0"/>
          </a:p>
          <a:p>
            <a:r>
              <a:rPr lang="en-US" dirty="0"/>
              <a:t>Which is a good sign.</a:t>
            </a:r>
          </a:p>
          <a:p>
            <a:endParaRPr lang="en-US" dirty="0"/>
          </a:p>
          <a:p>
            <a:r>
              <a:rPr lang="en-US" dirty="0"/>
              <a:t>Initially, I have 10 features.</a:t>
            </a:r>
          </a:p>
          <a:p>
            <a:endParaRPr lang="en-US" dirty="0"/>
          </a:p>
          <a:p>
            <a:r>
              <a:rPr lang="en-US" dirty="0"/>
              <a:t>After checking their correlations, I decide to move on with these 7 features which are Age, Gender, D_B, ALP, GOT, T_P, and </a:t>
            </a:r>
            <a:r>
              <a:rPr lang="en-US" dirty="0" err="1"/>
              <a:t>AG_Ratio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So, I’m going to build my model.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58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building a model,</a:t>
            </a:r>
            <a:r>
              <a:rPr lang="zh-TW" altLang="en-US" dirty="0"/>
              <a:t> </a:t>
            </a:r>
            <a:r>
              <a:rPr lang="en-US" dirty="0"/>
              <a:t>I am going to talk about different datasets in machine learning.</a:t>
            </a:r>
          </a:p>
          <a:p>
            <a:endParaRPr lang="en-US" dirty="0"/>
          </a:p>
          <a:p>
            <a:r>
              <a:rPr lang="en-US" dirty="0"/>
              <a:t>The training dataset is a initial data used to train machine learning models.</a:t>
            </a:r>
          </a:p>
          <a:p>
            <a:endParaRPr lang="en-US" dirty="0"/>
          </a:p>
          <a:p>
            <a:r>
              <a:rPr lang="en-US" dirty="0"/>
              <a:t>So, they’re fed to machine learning algorithms to teach them how to make predictions.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test dataset is a secondary dataset which is used to test machine learning models after is has been trained on a training dataset.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Generally, test dataset is used to test your model to see if it is working properly or not.</a:t>
            </a:r>
          </a:p>
          <a:p>
            <a:endParaRPr lang="en-US" dirty="0"/>
          </a:p>
          <a:p>
            <a:r>
              <a:rPr lang="en-US" dirty="0"/>
              <a:t>Training and test datasets must not have any overlap, so that test datasets can really measure the capabilities of your models.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Normally, people suggest that 70% of the available data is allocated for training set and 30% is allocated for test set. 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The way I would like to think about the training and test dataset is that</a:t>
            </a:r>
          </a:p>
          <a:p>
            <a:endParaRPr lang="en-US" dirty="0"/>
          </a:p>
          <a:p>
            <a:r>
              <a:rPr lang="en-US" dirty="0"/>
              <a:t>Training dataset just like studying in class.</a:t>
            </a:r>
          </a:p>
          <a:p>
            <a:endParaRPr lang="en-US" dirty="0"/>
          </a:p>
          <a:p>
            <a:r>
              <a:rPr lang="en-US" dirty="0"/>
              <a:t>And test dataset just like the final exam, it is used to assess your final learning results.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03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it’s time to apply my first model</a:t>
            </a:r>
          </a:p>
          <a:p>
            <a:endParaRPr lang="en-US" dirty="0"/>
          </a:p>
          <a:p>
            <a:r>
              <a:rPr lang="en-US" dirty="0"/>
              <a:t>The first model I used is </a:t>
            </a:r>
            <a:r>
              <a:rPr lang="en-US" b="0" dirty="0"/>
              <a:t>Logistic Regression model.</a:t>
            </a:r>
          </a:p>
          <a:p>
            <a:endParaRPr lang="en-US" b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 is a process of modeling the probability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common logistic regression model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on binary outputs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like true/false, yes/no, and so on.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 is a useful analysis method for the classification problem which is what I have.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First, I split my dataset into training and test datasets with training size 70% and test size 30%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Then,</a:t>
            </a:r>
            <a:r>
              <a:rPr lang="en-US" dirty="0"/>
              <a:t> first</a:t>
            </a:r>
            <a:r>
              <a:rPr lang="en-US" b="0" dirty="0"/>
              <a:t> I t</a:t>
            </a:r>
            <a:r>
              <a:rPr lang="en-US" dirty="0"/>
              <a:t>ry a single feature by </a:t>
            </a:r>
            <a:r>
              <a:rPr lang="en-US" b="0" dirty="0"/>
              <a:t>picking a variable (D_B) based on the heatmap score just to get started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26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have to standardize my dataset.</a:t>
            </a:r>
          </a:p>
          <a:p>
            <a:endParaRPr lang="en-US" dirty="0"/>
          </a:p>
          <a:p>
            <a:r>
              <a:rPr lang="en-US" dirty="0"/>
              <a:t>Fit is the function used on the training dataset only</a:t>
            </a:r>
          </a:p>
          <a:p>
            <a:endParaRPr lang="en-US" dirty="0"/>
          </a:p>
          <a:p>
            <a:r>
              <a:rPr lang="en-US" dirty="0"/>
              <a:t>In order to find the mean, variance, maximum and minimum values of the training dataset, </a:t>
            </a:r>
          </a:p>
          <a:p>
            <a:endParaRPr lang="en-US" dirty="0"/>
          </a:p>
          <a:p>
            <a:r>
              <a:rPr lang="en-US" dirty="0"/>
              <a:t>the inherent properties of the training dataset.</a:t>
            </a:r>
          </a:p>
          <a:p>
            <a:endParaRPr lang="en-US" dirty="0"/>
          </a:p>
          <a:p>
            <a:r>
              <a:rPr lang="en-US" dirty="0"/>
              <a:t>Transform is the function used on both the training and test dataset </a:t>
            </a:r>
          </a:p>
          <a:p>
            <a:endParaRPr lang="en-US" dirty="0"/>
          </a:p>
          <a:p>
            <a:r>
              <a:rPr lang="en-US" dirty="0"/>
              <a:t>The reason why we use transform function is to scale the data</a:t>
            </a:r>
          </a:p>
          <a:p>
            <a:endParaRPr lang="en-US" dirty="0"/>
          </a:p>
          <a:p>
            <a:r>
              <a:rPr lang="en-US" dirty="0"/>
              <a:t>normalize and standardize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98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I discuss the result with you, I’m going to talk about the confusion matrix</a:t>
            </a:r>
          </a:p>
          <a:p>
            <a:endParaRPr lang="en-US" dirty="0"/>
          </a:p>
          <a:p>
            <a:r>
              <a:rPr lang="en-US" dirty="0"/>
              <a:t>The  x-axis shows a predicted label and the y-axis shows a true label</a:t>
            </a:r>
          </a:p>
          <a:p>
            <a:endParaRPr lang="en-US" dirty="0"/>
          </a:p>
          <a:p>
            <a:r>
              <a:rPr lang="en-US" dirty="0"/>
              <a:t>And we have positive and negative under our labels.</a:t>
            </a:r>
          </a:p>
          <a:p>
            <a:endParaRPr lang="en-US" dirty="0"/>
          </a:p>
          <a:p>
            <a:r>
              <a:rPr lang="en-US" dirty="0"/>
              <a:t>The upper left corner presents the true negative value. Just like people with no liver diseases and were predicted negative.</a:t>
            </a:r>
          </a:p>
          <a:p>
            <a:endParaRPr lang="en-US" dirty="0"/>
          </a:p>
          <a:p>
            <a:r>
              <a:rPr lang="en-US" dirty="0"/>
              <a:t>The lower right corner presents the true positive value. Like people with liver diseases and were predicted positive.</a:t>
            </a:r>
          </a:p>
          <a:p>
            <a:endParaRPr lang="en-US" dirty="0"/>
          </a:p>
          <a:p>
            <a:r>
              <a:rPr lang="en-US" dirty="0"/>
              <a:t>The upper right corner presents the false positive value.  Like people with no liver diseases and were incorrectly predicted positive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lower left corner presents the false negative value. Like people with liver diseases and were incorrectly predicted negative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calculate the accuracy of the confusion matrix, there is a equation right 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first added up TN and TP ,and then divided them by all four parts will get the accuracy score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08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 would like to talk about liver.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liver is the largest solid organ in the human body.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 the size of a football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located mainly in the upper right portion of your abdomen, beneath the diaphragm and above your stomach.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carries out over 500 essential tasks.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major functions of liver include: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metabolizing bilirubin, </a:t>
            </a:r>
            <a:r>
              <a:rPr lang="en-US" dirty="0">
                <a:solidFill>
                  <a:schemeClr val="tx1"/>
                </a:solidFill>
              </a:rPr>
              <a:t>Fat, and proteins,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Supporting blood clots, Immunological function,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Producing albumin,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term “liver disease” refers to any of several conditions that can damage your liver.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time, liver disease can cause cirrhosis.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more scar tissue replaces healthy liver tissue, the liver can no longer function properly.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left untreated, liver disease can lead to liver failure and liver cancer.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224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the result I got from my logistic regression with only one feature of D_B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accuracy of test dataset is 66% and the training dataset accuracy is 67%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not the ideal score that I want because I only use one feature.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now I’m going to use logistic regression with all feature in my dataset and build a more complicate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74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I use logistic regression with all features,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accuracy of test dataset increases from 66% to 71% and the training dataset accuracy also increases from 67% to 71%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it is still not the best score.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Therefore, I’m going to find out the best model by comparing different models all together.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47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This time, I’ll compare logistic regression, decision tree, and Random forest.</a:t>
            </a:r>
          </a:p>
          <a:p>
            <a:endParaRPr lang="en-US" i="0" dirty="0"/>
          </a:p>
          <a:p>
            <a:r>
              <a:rPr lang="en-US" i="0" dirty="0"/>
              <a:t>I’ve talked about the logistic regression model, </a:t>
            </a:r>
          </a:p>
          <a:p>
            <a:endParaRPr lang="en-US" i="0" dirty="0"/>
          </a:p>
          <a:p>
            <a:r>
              <a:rPr lang="en-US" i="0" dirty="0"/>
              <a:t>so now I’m going to talk about decision tree.</a:t>
            </a:r>
          </a:p>
          <a:p>
            <a:endParaRPr lang="en-US" i="0" dirty="0"/>
          </a:p>
          <a:p>
            <a:endParaRPr lang="en-US" i="0" dirty="0"/>
          </a:p>
          <a:p>
            <a:r>
              <a:rPr lang="en-US" i="0" dirty="0"/>
              <a:t>The decision tree is a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Machine Learning model.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en-US" i="0" dirty="0"/>
              <a:t>is like a tree, branching from the root to the trunk to the leaves. </a:t>
            </a:r>
          </a:p>
          <a:p>
            <a:endParaRPr lang="en-US" i="0" dirty="0"/>
          </a:p>
          <a:p>
            <a:r>
              <a:rPr lang="en-US" i="0" dirty="0"/>
              <a:t>The part of each node is a feature.</a:t>
            </a:r>
          </a:p>
          <a:p>
            <a:endParaRPr lang="en-US" i="0" dirty="0"/>
          </a:p>
          <a:p>
            <a:r>
              <a:rPr lang="en-US" i="0" dirty="0"/>
              <a:t> A step-by-step breakdown of features will yield outputs on whether patients have liver disease or not.</a:t>
            </a:r>
          </a:p>
          <a:p>
            <a:endParaRPr lang="en-US" i="0" dirty="0"/>
          </a:p>
          <a:p>
            <a:endParaRPr lang="en-US" i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 is a Supervised Machine Learning Algorithm that is used widely in Classification and Regression problems.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builds decision trees on different samples and takes their majority vote for classification and average in case of regression.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in this figure, there are total 9 decision trees, 6 of them predict 1 and 3 of them predict 0. So, the most votes 1 becomes the model’s prediction.</a:t>
            </a: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143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checking with these three models,</a:t>
            </a:r>
          </a:p>
          <a:p>
            <a:endParaRPr lang="en-US" dirty="0"/>
          </a:p>
          <a:p>
            <a:r>
              <a:rPr lang="en-US" dirty="0"/>
              <a:t>I found that the random forest model has the highest accuracy</a:t>
            </a:r>
          </a:p>
          <a:p>
            <a:endParaRPr lang="en-US" dirty="0"/>
          </a:p>
          <a:p>
            <a:r>
              <a:rPr lang="en-US" dirty="0"/>
              <a:t>Its accuracy is 88% which is higher than logistic regression and decision tree.</a:t>
            </a:r>
          </a:p>
          <a:p>
            <a:endParaRPr lang="en-US" dirty="0"/>
          </a:p>
          <a:p>
            <a:r>
              <a:rPr lang="en-US" dirty="0"/>
              <a:t>I can also see that decision tree and random forest have a much higher score than the logistic regression</a:t>
            </a:r>
          </a:p>
          <a:p>
            <a:endParaRPr lang="en-US" dirty="0"/>
          </a:p>
          <a:p>
            <a:r>
              <a:rPr lang="en-US" dirty="0"/>
              <a:t>But it’s known that with tree-based models, the score I get may be due to a so-called overfitting problem</a:t>
            </a:r>
          </a:p>
          <a:p>
            <a:endParaRPr lang="en-US" dirty="0"/>
          </a:p>
          <a:p>
            <a:r>
              <a:rPr lang="en-US" dirty="0"/>
              <a:t>So, I have to double check whether the relatively high score is due to the overfitting issue.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58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Overfitting is , as the name implies, over-learning the training data, and it becomes hard to predict other data that is not in the training dataset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Any model perform too well on the training dataset but the performance drops significantly over the test dataset.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Let see the figure below,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the model complexity increases, we can reduce the training error but simultaneously increases the test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68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by using cross validation, we can detect overfitting problem.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Cross validation is a technique for evaluating machine learning models by training several models on subsets of the available input data and evaluating them on the complementary subset of the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different types of Cross Validation Techniques, but the overall concept remains the same,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the first step is to partition the data into a number of subsets, in this case, there are 9 subsets.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Second, Hold out a set at a time and train the model on remaining set, the set in yellow is the hold-out set.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Third, test the model on hold-out 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last step is to repeat the process for each subset of the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end, my average of Accuracy is 88%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1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after using cross validation, I evaluate the performance of my model.</a:t>
            </a:r>
          </a:p>
          <a:p>
            <a:endParaRPr lang="en-US" dirty="0"/>
          </a:p>
          <a:p>
            <a:r>
              <a:rPr lang="en-US" dirty="0"/>
              <a:t>the accuracy of test dataset is 90%</a:t>
            </a:r>
          </a:p>
          <a:p>
            <a:endParaRPr lang="en-US" dirty="0"/>
          </a:p>
          <a:p>
            <a:r>
              <a:rPr lang="en-US" dirty="0"/>
              <a:t>And the accuracy of training dataset is 91.8%, almost 92%</a:t>
            </a:r>
          </a:p>
          <a:p>
            <a:endParaRPr lang="en-US" dirty="0"/>
          </a:p>
          <a:p>
            <a:r>
              <a:rPr lang="en-US" dirty="0"/>
              <a:t>The higher score that I got from the training dataset is almost 4% higher than the Average Accuracy of cross validation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01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next thing I would like to do is to rank my features and see which one is more important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I use random forest to rank my features.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reason why I want to do that is to see if some features are not that important, then I can remove them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improve my accuracy.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slide, we can see that ALP, GOT, D_B, T_P, and </a:t>
            </a:r>
            <a:r>
              <a:rPr lang="en-US" dirty="0" err="1"/>
              <a:t>AG_Ratio</a:t>
            </a:r>
            <a:r>
              <a:rPr lang="en-US" dirty="0"/>
              <a:t> are the top five important features in my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the other hand, Age and Gender are not that essential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Thus, I decide to remove these two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58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removing the feature age and gender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cross validation average Accuracy slightly increases to 91%</a:t>
            </a:r>
          </a:p>
          <a:p>
            <a:endParaRPr lang="en-US" dirty="0"/>
          </a:p>
          <a:p>
            <a:r>
              <a:rPr lang="en-US" dirty="0"/>
              <a:t>the accuracy of test dataset is still around 90% </a:t>
            </a:r>
          </a:p>
          <a:p>
            <a:endParaRPr lang="en-US" dirty="0"/>
          </a:p>
          <a:p>
            <a:r>
              <a:rPr lang="en-US" dirty="0"/>
              <a:t>And the accuracy of training dataset slightly increases to  94%</a:t>
            </a:r>
          </a:p>
          <a:p>
            <a:endParaRPr lang="en-US" dirty="0"/>
          </a:p>
          <a:p>
            <a:r>
              <a:rPr lang="en-US" dirty="0"/>
              <a:t>So, by removing age and gender, my training dataset accuracy is improved.</a:t>
            </a:r>
          </a:p>
          <a:p>
            <a:endParaRPr lang="en-US" dirty="0"/>
          </a:p>
          <a:p>
            <a:r>
              <a:rPr lang="en-US" dirty="0"/>
              <a:t>Then, I’m going to use this model to predict new data which is obtain from my former co-work in the hospital.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6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two samples’ blood tests are obtained from my co-workers themselves who are both healthy</a:t>
            </a:r>
          </a:p>
          <a:p>
            <a:endParaRPr lang="en-US" dirty="0"/>
          </a:p>
          <a:p>
            <a:r>
              <a:rPr lang="en-US" dirty="0"/>
              <a:t>And the last two samples’ blood tests are gained from people with slightly abnormal liver function, but they still consider healthy</a:t>
            </a:r>
          </a:p>
          <a:p>
            <a:endParaRPr lang="en-US" dirty="0"/>
          </a:p>
          <a:p>
            <a:r>
              <a:rPr lang="en-US" dirty="0"/>
              <a:t>However, all results show that they might have liver disease.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24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 take a look at my dataset. This dataset was found on Kaggle.</a:t>
            </a:r>
          </a:p>
          <a:p>
            <a:endParaRPr lang="en-US" dirty="0"/>
          </a:p>
          <a:p>
            <a:r>
              <a:rPr lang="en-US" dirty="0"/>
              <a:t>And it has been viewed 4 thousand times and been downloaded almost 500 times.</a:t>
            </a:r>
          </a:p>
          <a:p>
            <a:endParaRPr lang="en-US" dirty="0"/>
          </a:p>
          <a:p>
            <a:r>
              <a:rPr lang="en-US" dirty="0"/>
              <a:t>It contains more than</a:t>
            </a:r>
            <a:r>
              <a:rPr lang="en-US" b="0" dirty="0"/>
              <a:t> 30 thousand data points and 11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060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 have listed three common possible reasons for </a:t>
            </a:r>
            <a:r>
              <a:rPr lang="en-US" altLang="zh-TW" b="0" dirty="0"/>
              <a:t>incorrect predictions.</a:t>
            </a:r>
          </a:p>
          <a:p>
            <a:endParaRPr lang="en-US" b="0" dirty="0"/>
          </a:p>
          <a:p>
            <a:r>
              <a:rPr lang="en-US" b="1" dirty="0"/>
              <a:t>First</a:t>
            </a:r>
            <a:r>
              <a:rPr lang="en-US" b="0" dirty="0"/>
              <a:t>, the most common reason for incorrect prediction is the imbalanced dataset.</a:t>
            </a:r>
          </a:p>
          <a:p>
            <a:endParaRPr lang="en-US" b="0" dirty="0"/>
          </a:p>
          <a:p>
            <a:r>
              <a:rPr lang="en-US" b="0" dirty="0"/>
              <a:t>To be more specific, if one group is 100 fold greater than the other group,</a:t>
            </a:r>
          </a:p>
          <a:p>
            <a:endParaRPr lang="en-US" b="0" dirty="0"/>
          </a:p>
          <a:p>
            <a:r>
              <a:rPr lang="en-US" b="0" dirty="0"/>
              <a:t>it could be possible that my model only select one certain group to go through the train and test process.</a:t>
            </a:r>
          </a:p>
          <a:p>
            <a:endParaRPr lang="en-US" b="0" dirty="0"/>
          </a:p>
          <a:p>
            <a:r>
              <a:rPr lang="en-US" b="0" dirty="0"/>
              <a:t>So, the training and test scores are always high but didn’t work well with data from other dataset.</a:t>
            </a:r>
          </a:p>
          <a:p>
            <a:endParaRPr lang="en-US" b="0" dirty="0"/>
          </a:p>
          <a:p>
            <a:r>
              <a:rPr lang="en-US" b="0" dirty="0"/>
              <a:t>However, I have modified my dataset with the same amount of data points in two groups.</a:t>
            </a:r>
          </a:p>
          <a:p>
            <a:endParaRPr lang="en-US" b="0" dirty="0"/>
          </a:p>
          <a:p>
            <a:r>
              <a:rPr lang="en-US" b="0" dirty="0"/>
              <a:t>Therefore, it is not likely to be the reason.</a:t>
            </a:r>
          </a:p>
          <a:p>
            <a:endParaRPr lang="en-US" b="0" dirty="0"/>
          </a:p>
          <a:p>
            <a:endParaRPr lang="en-US" b="0" dirty="0"/>
          </a:p>
          <a:p>
            <a:r>
              <a:rPr lang="en-US" b="1" dirty="0"/>
              <a:t>Second</a:t>
            </a:r>
            <a:r>
              <a:rPr lang="en-US" b="0" dirty="0"/>
              <a:t>, it could be the overfitting problem.</a:t>
            </a:r>
          </a:p>
          <a:p>
            <a:endParaRPr lang="en-US" b="0" dirty="0"/>
          </a:p>
          <a:p>
            <a:r>
              <a:rPr lang="en-US" b="0" dirty="0"/>
              <a:t>I found that some people discuss in stack over flow mention that</a:t>
            </a:r>
          </a:p>
          <a:p>
            <a:endParaRPr lang="en-US" b="0" dirty="0"/>
          </a:p>
          <a:p>
            <a:r>
              <a:rPr lang="en-US" b="0" dirty="0"/>
              <a:t>the best models have high accuracy on training data and equally high accuracy on test data</a:t>
            </a:r>
          </a:p>
          <a:p>
            <a:endParaRPr lang="en-US" b="0" dirty="0"/>
          </a:p>
          <a:p>
            <a:r>
              <a:rPr lang="en-US" b="0" dirty="0"/>
              <a:t>Plus, both accuracy metrics are not more than 5~10% of each other, which shows model stability.</a:t>
            </a:r>
          </a:p>
          <a:p>
            <a:endParaRPr lang="en-US" b="0" dirty="0"/>
          </a:p>
          <a:p>
            <a:r>
              <a:rPr lang="en-US" b="0" dirty="0"/>
              <a:t>The lower difference the better.</a:t>
            </a:r>
          </a:p>
          <a:p>
            <a:endParaRPr lang="en-US" b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quickly review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test and training accuracy score: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test dataset accuracy is 90%</a:t>
            </a:r>
          </a:p>
          <a:p>
            <a:endParaRPr lang="en-US" dirty="0"/>
          </a:p>
          <a:p>
            <a:r>
              <a:rPr lang="en-US" dirty="0"/>
              <a:t>The training dataset accuracy is 94%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the accuracy of my model looks like it fit the definition of a good model,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simple definition of overfitting is “when a model is no longer as accurate as we want it to be on data we care about.”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here comes the last possible reason.</a:t>
            </a:r>
          </a:p>
          <a:p>
            <a:endParaRPr lang="en-US" b="0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 duplicates in your </a:t>
            </a:r>
            <a:r>
              <a:rPr lang="en-US" b="1" dirty="0"/>
              <a:t>training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b="1" dirty="0"/>
              <a:t>test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datasets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it’s expected to have high accuracies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have duplicates in the training dataset, it is effectively the same as having its 'weight' doubled.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element becomes twice as important when the classifier is fitting your data,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classifier becomes biased towards correctly classifying that particular scenario over others.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have duplicates in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test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you'll get an inflated sense of how well the model performs overall,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the rarer scenarios are less well represented, and the classifier's poor performance with them will contribute less to the overall test score.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let take a look at my dataset!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15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figure</a:t>
            </a:r>
            <a:r>
              <a:rPr lang="zh-TW" altLang="en-US" dirty="0"/>
              <a:t> </a:t>
            </a:r>
            <a:r>
              <a:rPr lang="en-US" altLang="zh-TW" dirty="0"/>
              <a:t>above is the dataset I screenshotted from the group without liver disease.</a:t>
            </a:r>
          </a:p>
          <a:p>
            <a:endParaRPr lang="en-US" dirty="0"/>
          </a:p>
          <a:p>
            <a:r>
              <a:rPr lang="en-US" dirty="0"/>
              <a:t>And the figure below is the dataset </a:t>
            </a:r>
            <a:r>
              <a:rPr lang="en-US" altLang="zh-TW" dirty="0"/>
              <a:t>I screenshotted from the group with liver disease.</a:t>
            </a:r>
          </a:p>
          <a:p>
            <a:endParaRPr lang="en-US" dirty="0"/>
          </a:p>
          <a:p>
            <a:r>
              <a:rPr lang="en-US" dirty="0"/>
              <a:t>After I remove Age and Gender,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Within different groups, all features are showed exact the same.</a:t>
            </a:r>
          </a:p>
          <a:p>
            <a:endParaRPr lang="en-US" dirty="0"/>
          </a:p>
          <a:p>
            <a:r>
              <a:rPr lang="en-US" dirty="0"/>
              <a:t>So it might cause the model keep learning from the same training data and increasing the weight.</a:t>
            </a:r>
          </a:p>
          <a:p>
            <a:endParaRPr lang="en-US" dirty="0"/>
          </a:p>
          <a:p>
            <a:r>
              <a:rPr lang="en-US" dirty="0"/>
              <a:t>And it also inflated the score of test dataset accuracy due to these duplicates.</a:t>
            </a:r>
          </a:p>
          <a:p>
            <a:endParaRPr lang="en-US" dirty="0"/>
          </a:p>
          <a:p>
            <a:r>
              <a:rPr lang="en-US" dirty="0"/>
              <a:t>However, the model have not encountered any new data with different values.</a:t>
            </a:r>
          </a:p>
          <a:p>
            <a:endParaRPr lang="en-US" dirty="0"/>
          </a:p>
          <a:p>
            <a:r>
              <a:rPr lang="en-US" dirty="0"/>
              <a:t>In the end, it predict incorrectly.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my personal point of view, There is another possible reason</a:t>
            </a:r>
          </a:p>
          <a:p>
            <a:endParaRPr lang="en-US" dirty="0"/>
          </a:p>
          <a:p>
            <a:r>
              <a:rPr lang="en-US" dirty="0"/>
              <a:t>which is the different normal range of each feature</a:t>
            </a:r>
          </a:p>
          <a:p>
            <a:endParaRPr lang="en-US" dirty="0"/>
          </a:p>
          <a:p>
            <a:r>
              <a:rPr lang="en-US" dirty="0"/>
              <a:t>For example, the figure below is the description of non-liver disease group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 most important feature in my dataset is ALP</a:t>
            </a:r>
          </a:p>
          <a:p>
            <a:endParaRPr lang="en-US" dirty="0"/>
          </a:p>
          <a:p>
            <a:r>
              <a:rPr lang="en-US" dirty="0"/>
              <a:t>However, the mean of ALP is 219 and the median of ALP is 188 while the actual normal range in reality is 44-147</a:t>
            </a:r>
          </a:p>
          <a:p>
            <a:endParaRPr lang="en-US" dirty="0"/>
          </a:p>
          <a:p>
            <a:r>
              <a:rPr lang="en-US" dirty="0"/>
              <a:t>So as the third important feature D_B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its mean is 0.39 while the actual normal range in reality is below 0.3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it may cause an issue when comparing with true normal range.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28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for my future direction,</a:t>
            </a:r>
          </a:p>
          <a:p>
            <a:endParaRPr lang="en-US" dirty="0"/>
          </a:p>
          <a:p>
            <a:r>
              <a:rPr lang="en-US" dirty="0"/>
              <a:t>First thing I could do is to remove those duplicates in my dataset since it has already affected my prediction.</a:t>
            </a:r>
          </a:p>
          <a:p>
            <a:endParaRPr lang="en-US" dirty="0"/>
          </a:p>
          <a:p>
            <a:r>
              <a:rPr lang="en-US" dirty="0"/>
              <a:t>Or, I can try to obtain real dataset from my former co-workers if possible.</a:t>
            </a:r>
          </a:p>
          <a:p>
            <a:endParaRPr lang="en-US" dirty="0"/>
          </a:p>
          <a:p>
            <a:r>
              <a:rPr lang="en-US" dirty="0"/>
              <a:t>Then, I would like to include more features that is correlated with liver disease, such as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Gamma-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glutamyltransferase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(GGT), L-lactate dehydrogenase (LD), Prothrombin time (PT), 5'-nucleotidase, etc.</a:t>
            </a:r>
          </a:p>
          <a:p>
            <a:endParaRPr lang="en-US" b="0" dirty="0"/>
          </a:p>
          <a:p>
            <a:r>
              <a:rPr lang="en-US" b="0" dirty="0"/>
              <a:t>Last but not least, I would like to try more models since I just used Logistic regression with single and multiple features, decision tree and random forest In this final project.</a:t>
            </a:r>
          </a:p>
          <a:p>
            <a:endParaRPr lang="en-US" b="0" dirty="0"/>
          </a:p>
          <a:p>
            <a:r>
              <a:rPr lang="en-US" b="0" dirty="0"/>
              <a:t>But there are still plenty of other machine learning methods that I can explore with.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8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that’s all for my presentation.</a:t>
            </a:r>
          </a:p>
          <a:p>
            <a:endParaRPr lang="en-US" dirty="0"/>
          </a:p>
          <a:p>
            <a:r>
              <a:rPr lang="en-US" dirty="0"/>
              <a:t>I’d like to thank Dr. </a:t>
            </a:r>
            <a:r>
              <a:rPr lang="en-US" dirty="0" err="1"/>
              <a:t>Baloglu</a:t>
            </a:r>
            <a:r>
              <a:rPr lang="en-US" dirty="0"/>
              <a:t> help me finish this project and solve every problems that I have encountered</a:t>
            </a:r>
          </a:p>
          <a:p>
            <a:endParaRPr lang="en-US" dirty="0"/>
          </a:p>
          <a:p>
            <a:r>
              <a:rPr lang="en-US" dirty="0"/>
              <a:t>And Thank you for your listening.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64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converting It’s headers into acronyms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changing categorical data like “gender” into numbers (0 and 1),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are10 features which are Age, Gender, total Bilirubin, direct Bilirubin,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ALP, GPT, GOT,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Total Proteins, Albumin, and </a:t>
            </a:r>
            <a:r>
              <a:rPr lang="en-US" dirty="0" err="1">
                <a:solidFill>
                  <a:schemeClr val="tx1"/>
                </a:solidFill>
              </a:rPr>
              <a:t>AG_Ratio</a:t>
            </a:r>
            <a:endParaRPr lang="en-U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When it comes to liver, expect for Age and Gender, these are the most commonly performed blood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There is one target that has two classes: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0 correspond to sample without liver disease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And 1 correspond to sample with liver disease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The goal for my presentation today is to predict liver disease by using these data points and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Next thing I would do is to explore the data and  see which features are more important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and then use them to build my model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75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First, I checked my dataset to see if there are missing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Unfortunately, All features contain missing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see  them from the figure on the right side.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I decided whether I should remove them or not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tried to remove all of them, but 12% of my dataset would disappear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Therefore, I change to replace all missing values with means or median.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#(30,691 to 27,158 data points)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37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histograms and my description table,</a:t>
            </a:r>
          </a:p>
          <a:p>
            <a:endParaRPr lang="en-US" dirty="0"/>
          </a:p>
          <a:p>
            <a:r>
              <a:rPr lang="en-US" dirty="0"/>
              <a:t>I can see that histograms of Age, T_P, ALB, and </a:t>
            </a:r>
            <a:r>
              <a:rPr lang="en-US" dirty="0" err="1"/>
              <a:t>AG_Ratio</a:t>
            </a:r>
            <a:r>
              <a:rPr lang="en-US" dirty="0"/>
              <a:t> look like a normal distribution.</a:t>
            </a:r>
          </a:p>
          <a:p>
            <a:endParaRPr lang="en-US" dirty="0"/>
          </a:p>
          <a:p>
            <a:r>
              <a:rPr lang="en-US" dirty="0"/>
              <a:t>So, we can replace their missing values with means.</a:t>
            </a:r>
          </a:p>
          <a:p>
            <a:endParaRPr lang="en-US" dirty="0"/>
          </a:p>
          <a:p>
            <a:r>
              <a:rPr lang="en-US" dirty="0"/>
              <a:t>On the other hand, histograms of T_B, D_B, ALP, GPT, GOT look like a skewed distribution.</a:t>
            </a:r>
          </a:p>
          <a:p>
            <a:endParaRPr lang="en-US" dirty="0"/>
          </a:p>
          <a:p>
            <a:r>
              <a:rPr lang="en-US" dirty="0"/>
              <a:t>Thus, we can replace their missing value with medians.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70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that, only the gender feature contain missing values. </a:t>
            </a:r>
          </a:p>
          <a:p>
            <a:endParaRPr lang="en-US" dirty="0"/>
          </a:p>
          <a:p>
            <a:r>
              <a:rPr lang="en-US" dirty="0"/>
              <a:t>However, I cannot replace them with mean or median because gender is a categorical data.</a:t>
            </a:r>
          </a:p>
          <a:p>
            <a:endParaRPr lang="en-US" dirty="0"/>
          </a:p>
          <a:p>
            <a:r>
              <a:rPr lang="en-US" dirty="0"/>
              <a:t>But, based on these missing values of Gender are less than 3% of all data points, I just remove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66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I take a closer look at my dataset’s target distribution and find out that my dataset is imbalanced.</a:t>
            </a:r>
          </a:p>
          <a:p>
            <a:endParaRPr lang="en-US" dirty="0"/>
          </a:p>
          <a:p>
            <a:r>
              <a:rPr lang="en-US" dirty="0"/>
              <a:t>It shows that more than 21 thousand data points have liver disease, but only 8 thousand data points with no liver disease.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So there is a gap between two groups.</a:t>
            </a:r>
          </a:p>
          <a:p>
            <a:endParaRPr lang="en-US" altLang="zh-TW" dirty="0"/>
          </a:p>
          <a:p>
            <a:r>
              <a:rPr lang="en-US" altLang="zh-TW" dirty="0"/>
              <a:t>The gap could cause inaccuracy for my further analysis. 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Thus, I decide to reduce the data points in liver disease group to match the number in No liver disease group.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85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 split my original data into two group by Target (0 and 1)</a:t>
            </a:r>
          </a:p>
          <a:p>
            <a:endParaRPr lang="en-US" dirty="0"/>
          </a:p>
          <a:p>
            <a:r>
              <a:rPr lang="en-US" dirty="0"/>
              <a:t>Second, In the data with liver disease, </a:t>
            </a:r>
          </a:p>
          <a:p>
            <a:br>
              <a:rPr lang="en-US" dirty="0"/>
            </a:br>
            <a:r>
              <a:rPr lang="en-US" dirty="0"/>
              <a:t>I use pandas sample function to randomly extract 40% of the data.</a:t>
            </a:r>
          </a:p>
          <a:p>
            <a:endParaRPr lang="en-US" dirty="0"/>
          </a:p>
          <a:p>
            <a:r>
              <a:rPr lang="en-US" dirty="0"/>
              <a:t>About 8000 data points are extracted.</a:t>
            </a:r>
          </a:p>
          <a:p>
            <a:endParaRPr lang="en-US" dirty="0"/>
          </a:p>
          <a:p>
            <a:r>
              <a:rPr lang="en-US" dirty="0"/>
              <a:t>Then, I merge data with and without liver disease two group into one new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2C755-F7A4-3C43-95EA-21E03CDC9E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6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DD9E4-6211-4B41-AD03-394DFC47A8C8}" type="datetime1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6157D-74FA-C643-A501-C0F30ED2D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51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775B-97C3-B34C-A076-6E91620BA7E8}" type="datetime1">
              <a:rPr lang="en-US" smtClean="0"/>
              <a:t>4/22/22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6157D-74FA-C643-A501-C0F30ED2D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69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1F3C-9513-AB4F-800F-C85BA4D0410F}" type="datetime1">
              <a:rPr lang="en-US" smtClean="0"/>
              <a:t>4/22/22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6157D-74FA-C643-A501-C0F30ED2D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6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D898-FA49-9E42-819F-0D6E7FC80D61}" type="datetime1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6157D-74FA-C643-A501-C0F30ED2D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0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7F68-4F91-084E-80EC-8198BB268189}" type="datetime1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6157D-74FA-C643-A501-C0F30ED2D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78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8E1E-CFCC-B440-A449-FEC53BC0094F}" type="datetime1">
              <a:rPr lang="en-US" smtClean="0"/>
              <a:t>4/22/22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6157D-74FA-C643-A501-C0F30ED2D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285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0E7B-BDD3-A949-A043-3AE07B93E7C5}" type="datetime1">
              <a:rPr lang="en-US" smtClean="0"/>
              <a:t>4/22/22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6157D-74FA-C643-A501-C0F30ED2D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395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AEF5-98F2-0944-8375-E20A4AD618FA}" type="datetime1">
              <a:rPr lang="en-US" smtClean="0"/>
              <a:t>4/22/22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6157D-74FA-C643-A501-C0F30ED2D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64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44B37-49EB-FF4B-8AEF-BFE44E8B09F1}" type="datetime1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6157D-74FA-C643-A501-C0F30ED2D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0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3201-20A4-2242-9318-CA1CAC96185D}" type="datetime1">
              <a:rPr lang="en-US" smtClean="0"/>
              <a:t>4/22/22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6157D-74FA-C643-A501-C0F30ED2D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3692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63F8-6F26-A643-9D84-EFC2F1C87B7B}" type="datetime1">
              <a:rPr lang="en-US" smtClean="0"/>
              <a:t>4/22/22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6157D-74FA-C643-A501-C0F30ED2D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29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599EC9D-BE6F-3848-8F1F-D3722C1A298C}" type="datetime1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7C76157D-74FA-C643-A501-C0F30ED2D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9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mayoclinic.org/diseases-conditions/liver-problems/symptoms-causes/syc-20374502e" TargetMode="External"/><Relationship Id="rId4" Type="http://schemas.openxmlformats.org/officeDocument/2006/relationships/hyperlink" Target="https://my.clevelandclinic.org/health/diseases/17179-liver-disea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C88D-D541-3C48-96EC-689DBB4A3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52146"/>
            <a:ext cx="7754815" cy="3776663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Predicting liver disease by using machine learning models</a:t>
            </a:r>
            <a:br>
              <a:rPr lang="en-US" b="1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122C0F-86C0-0F4D-9DDB-E85087C1E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180200"/>
            <a:ext cx="7315200" cy="914400"/>
          </a:xfrm>
        </p:spPr>
        <p:txBody>
          <a:bodyPr>
            <a:normAutofit/>
          </a:bodyPr>
          <a:lstStyle/>
          <a:p>
            <a:r>
              <a:rPr lang="en-US" dirty="0"/>
              <a:t>TRGN515 Cheng-Hsiang (Sam) Lu</a:t>
            </a:r>
          </a:p>
          <a:p>
            <a:r>
              <a:rPr lang="en-US" dirty="0"/>
              <a:t>Instructor: Dr. Baloglu</a:t>
            </a:r>
          </a:p>
        </p:txBody>
      </p:sp>
    </p:spTree>
    <p:extLst>
      <p:ext uri="{BB962C8B-B14F-4D97-AF65-F5344CB8AC3E}">
        <p14:creationId xmlns:p14="http://schemas.microsoft.com/office/powerpoint/2010/main" val="3880008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91CBC-FA32-914B-BDC6-22B6A080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Balanced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8CB6A-349A-3342-B925-214BFC1E3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568" y="-717796"/>
            <a:ext cx="7315200" cy="512064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8,494 data points without liver disease</a:t>
            </a:r>
          </a:p>
          <a:p>
            <a:r>
              <a:rPr lang="en-US" dirty="0">
                <a:solidFill>
                  <a:schemeClr val="tx1"/>
                </a:solidFill>
              </a:rPr>
              <a:t>8,518 data points with liver disease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0367C4-2577-CD4C-9ED0-68661826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479" y="3199058"/>
            <a:ext cx="3464689" cy="2407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6D9A33-857F-C442-BD5B-014BB2C63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079" y="2262455"/>
            <a:ext cx="4475687" cy="4280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C493E0-0423-4048-9E86-C4ACE1D11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4426" y="12162"/>
            <a:ext cx="3633787" cy="2223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D4D6E9-E5A7-064A-A51E-FD5224B39E08}"/>
              </a:ext>
            </a:extLst>
          </p:cNvPr>
          <p:cNvSpPr txBox="1"/>
          <p:nvPr/>
        </p:nvSpPr>
        <p:spPr>
          <a:xfrm>
            <a:off x="4633189" y="5391186"/>
            <a:ext cx="306494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D00B2-EC06-8643-AE5D-5C83B7B554A5}"/>
              </a:ext>
            </a:extLst>
          </p:cNvPr>
          <p:cNvSpPr txBox="1"/>
          <p:nvPr/>
        </p:nvSpPr>
        <p:spPr>
          <a:xfrm>
            <a:off x="6095011" y="5384592"/>
            <a:ext cx="482824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 err="1"/>
              <a:t>No_LD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3803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05CA8-D06D-6D4A-8E59-9ECECCD8F8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Are there any correlations between features?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42B3B5C-4A9D-2F47-BFD9-C64F174D9D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58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EDD3A-46E0-574A-9B6C-1C8CA88F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B0531-21BA-0F4F-8459-5E402CCCB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149" y="-1676071"/>
            <a:ext cx="7315200" cy="512064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Linear patterns between T_B and D_B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A434B4-2DE7-8649-8355-E2A58E0788BD}"/>
              </a:ext>
            </a:extLst>
          </p:cNvPr>
          <p:cNvGrpSpPr/>
          <p:nvPr/>
        </p:nvGrpSpPr>
        <p:grpSpPr>
          <a:xfrm>
            <a:off x="4242353" y="1123837"/>
            <a:ext cx="5760791" cy="5615212"/>
            <a:chOff x="4411135" y="9953"/>
            <a:chExt cx="7005996" cy="6828950"/>
          </a:xfrm>
        </p:grpSpPr>
        <p:pic>
          <p:nvPicPr>
            <p:cNvPr id="5" name="Content Placeholder 15">
              <a:extLst>
                <a:ext uri="{FF2B5EF4-FFF2-40B4-BE49-F238E27FC236}">
                  <a16:creationId xmlns:a16="http://schemas.microsoft.com/office/drawing/2014/main" id="{D210606B-C3E2-6D41-8B90-26000AD65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1135" y="9953"/>
              <a:ext cx="7005996" cy="682895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92D3B9-D6D4-A449-B88C-DFDA4BF4C38F}"/>
                </a:ext>
              </a:extLst>
            </p:cNvPr>
            <p:cNvSpPr/>
            <p:nvPr/>
          </p:nvSpPr>
          <p:spPr>
            <a:xfrm>
              <a:off x="5429956" y="1527481"/>
              <a:ext cx="699911" cy="6999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F779F9-E149-1D44-808A-66025527C1B0}"/>
                </a:ext>
              </a:extLst>
            </p:cNvPr>
            <p:cNvSpPr/>
            <p:nvPr/>
          </p:nvSpPr>
          <p:spPr>
            <a:xfrm>
              <a:off x="6141156" y="793705"/>
              <a:ext cx="722488" cy="7224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85FDEC-30E9-384B-9881-60B06A4BD295}"/>
              </a:ext>
            </a:extLst>
          </p:cNvPr>
          <p:cNvGrpSpPr/>
          <p:nvPr/>
        </p:nvGrpSpPr>
        <p:grpSpPr>
          <a:xfrm>
            <a:off x="9854232" y="3573404"/>
            <a:ext cx="549546" cy="716078"/>
            <a:chOff x="10032254" y="1123837"/>
            <a:chExt cx="549546" cy="716078"/>
          </a:xfrm>
        </p:grpSpPr>
        <p:pic>
          <p:nvPicPr>
            <p:cNvPr id="8" name="Content Placeholder 15">
              <a:extLst>
                <a:ext uri="{FF2B5EF4-FFF2-40B4-BE49-F238E27FC236}">
                  <a16:creationId xmlns:a16="http://schemas.microsoft.com/office/drawing/2014/main" id="{4626CC79-CB46-D24C-9F22-E7246190C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355" t="47766" r="-193" b="47306"/>
            <a:stretch/>
          </p:blipFill>
          <p:spPr>
            <a:xfrm>
              <a:off x="10032254" y="1123837"/>
              <a:ext cx="423188" cy="71607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1077A4-161D-C84E-8F8D-A400D3587A6A}"/>
                </a:ext>
              </a:extLst>
            </p:cNvPr>
            <p:cNvSpPr txBox="1"/>
            <p:nvPr/>
          </p:nvSpPr>
          <p:spPr>
            <a:xfrm>
              <a:off x="10174316" y="1357277"/>
              <a:ext cx="40748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600" dirty="0" err="1"/>
                <a:t>No_LD</a:t>
              </a:r>
              <a:endParaRPr lang="en-US" sz="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A63C75-0627-3446-975D-3924FC40529D}"/>
                </a:ext>
              </a:extLst>
            </p:cNvPr>
            <p:cNvSpPr txBox="1"/>
            <p:nvPr/>
          </p:nvSpPr>
          <p:spPr>
            <a:xfrm>
              <a:off x="10174316" y="1506263"/>
              <a:ext cx="276038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600" dirty="0"/>
                <a:t>LD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912DBFD-8DDE-364E-887D-46022D1963FE}"/>
              </a:ext>
            </a:extLst>
          </p:cNvPr>
          <p:cNvSpPr txBox="1"/>
          <p:nvPr/>
        </p:nvSpPr>
        <p:spPr>
          <a:xfrm>
            <a:off x="5191360" y="6620825"/>
            <a:ext cx="35779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</a:rPr>
              <a:t>T_B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DF09FA-EBE8-354E-9324-7E481373892B}"/>
              </a:ext>
            </a:extLst>
          </p:cNvPr>
          <p:cNvSpPr txBox="1"/>
          <p:nvPr/>
        </p:nvSpPr>
        <p:spPr>
          <a:xfrm>
            <a:off x="4041798" y="1967041"/>
            <a:ext cx="35779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</a:rPr>
              <a:t>T_B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D7B8E-E4C3-6049-A909-B3BA666317DF}"/>
              </a:ext>
            </a:extLst>
          </p:cNvPr>
          <p:cNvSpPr txBox="1"/>
          <p:nvPr/>
        </p:nvSpPr>
        <p:spPr>
          <a:xfrm>
            <a:off x="4041798" y="2551682"/>
            <a:ext cx="369012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</a:rPr>
              <a:t>D_B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F29343-BFBA-024F-A56E-3F821F3AB230}"/>
              </a:ext>
            </a:extLst>
          </p:cNvPr>
          <p:cNvSpPr txBox="1"/>
          <p:nvPr/>
        </p:nvSpPr>
        <p:spPr>
          <a:xfrm>
            <a:off x="5779827" y="6620825"/>
            <a:ext cx="369012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</a:rPr>
              <a:t>D_B</a:t>
            </a:r>
          </a:p>
        </p:txBody>
      </p:sp>
    </p:spTree>
    <p:extLst>
      <p:ext uri="{BB962C8B-B14F-4D97-AF65-F5344CB8AC3E}">
        <p14:creationId xmlns:p14="http://schemas.microsoft.com/office/powerpoint/2010/main" val="2306377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F7392-78BD-9744-BD00-39E8DE0BF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E67C1806-04D9-D44F-931F-635397797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535" y="-1696212"/>
            <a:ext cx="7315200" cy="512064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Remove three features: Total bilirubin (T_B), GPT, and ALB.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C7207E-BE63-6340-9E22-18EB4D794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526" y="1123837"/>
            <a:ext cx="6221217" cy="5397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46A6A6-F52A-2D49-A622-D7C7E523A26B}"/>
              </a:ext>
            </a:extLst>
          </p:cNvPr>
          <p:cNvSpPr/>
          <p:nvPr/>
        </p:nvSpPr>
        <p:spPr>
          <a:xfrm>
            <a:off x="5091289" y="2404533"/>
            <a:ext cx="474134" cy="474134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E3F65D-56A8-0B41-AB59-D83E7AC0EF5A}"/>
              </a:ext>
            </a:extLst>
          </p:cNvPr>
          <p:cNvSpPr/>
          <p:nvPr/>
        </p:nvSpPr>
        <p:spPr>
          <a:xfrm>
            <a:off x="6573101" y="3876990"/>
            <a:ext cx="474134" cy="474134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08E96A-7383-0148-8817-E1E1C9FF210F}"/>
              </a:ext>
            </a:extLst>
          </p:cNvPr>
          <p:cNvSpPr/>
          <p:nvPr/>
        </p:nvSpPr>
        <p:spPr>
          <a:xfrm>
            <a:off x="7546622" y="4859123"/>
            <a:ext cx="474134" cy="474134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5FB78F-E1C5-3942-80AB-40C490D17B1E}"/>
              </a:ext>
            </a:extLst>
          </p:cNvPr>
          <p:cNvSpPr/>
          <p:nvPr/>
        </p:nvSpPr>
        <p:spPr>
          <a:xfrm>
            <a:off x="8044077" y="5356578"/>
            <a:ext cx="474134" cy="474134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1A3F56-9854-3641-98C8-BB30BEC06F29}"/>
              </a:ext>
            </a:extLst>
          </p:cNvPr>
          <p:cNvSpPr txBox="1"/>
          <p:nvPr/>
        </p:nvSpPr>
        <p:spPr>
          <a:xfrm>
            <a:off x="5143850" y="2225185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ysClr val="windowText" lastClr="000000"/>
                </a:solidFill>
              </a:rPr>
              <a:t>T_B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2A9E21-802B-5749-84ED-94EE9091E5A0}"/>
              </a:ext>
            </a:extLst>
          </p:cNvPr>
          <p:cNvSpPr txBox="1"/>
          <p:nvPr/>
        </p:nvSpPr>
        <p:spPr>
          <a:xfrm rot="16200000">
            <a:off x="5450435" y="2533878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ysClr val="windowText" lastClr="000000"/>
                </a:solidFill>
              </a:rPr>
              <a:t>D_B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3DEB94-9776-CD40-9513-B5DE1206FEED}"/>
              </a:ext>
            </a:extLst>
          </p:cNvPr>
          <p:cNvSpPr txBox="1"/>
          <p:nvPr/>
        </p:nvSpPr>
        <p:spPr>
          <a:xfrm>
            <a:off x="6637956" y="3673627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ysClr val="windowText" lastClr="000000"/>
                </a:solidFill>
              </a:rPr>
              <a:t>GPT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6DF73A-DC96-F643-82D5-FDF590FBB54C}"/>
              </a:ext>
            </a:extLst>
          </p:cNvPr>
          <p:cNvSpPr txBox="1"/>
          <p:nvPr/>
        </p:nvSpPr>
        <p:spPr>
          <a:xfrm rot="16200000">
            <a:off x="6934923" y="3982320"/>
            <a:ext cx="3882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ysClr val="windowText" lastClr="000000"/>
                </a:solidFill>
              </a:rPr>
              <a:t>GOT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353FDA-D0E3-134E-914F-12C00728132E}"/>
              </a:ext>
            </a:extLst>
          </p:cNvPr>
          <p:cNvSpPr txBox="1"/>
          <p:nvPr/>
        </p:nvSpPr>
        <p:spPr>
          <a:xfrm>
            <a:off x="7611477" y="4665534"/>
            <a:ext cx="3545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ysClr val="windowText" lastClr="000000"/>
                </a:solidFill>
              </a:rPr>
              <a:t>T_P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DF2312-DFC3-2B42-9EF7-332EEF0BFE42}"/>
              </a:ext>
            </a:extLst>
          </p:cNvPr>
          <p:cNvSpPr txBox="1"/>
          <p:nvPr/>
        </p:nvSpPr>
        <p:spPr>
          <a:xfrm rot="16200000">
            <a:off x="7917261" y="4974227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ysClr val="windowText" lastClr="000000"/>
                </a:solidFill>
              </a:rPr>
              <a:t>ALB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FFD9B9-DF9F-8F45-B962-B7E2AEAE8E11}"/>
              </a:ext>
            </a:extLst>
          </p:cNvPr>
          <p:cNvSpPr txBox="1"/>
          <p:nvPr/>
        </p:nvSpPr>
        <p:spPr>
          <a:xfrm>
            <a:off x="8085611" y="5176933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ysClr val="windowText" lastClr="000000"/>
                </a:solidFill>
              </a:rPr>
              <a:t>ALB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EF28B-A36E-EF45-836C-9F531AF4AD3D}"/>
              </a:ext>
            </a:extLst>
          </p:cNvPr>
          <p:cNvSpPr txBox="1"/>
          <p:nvPr/>
        </p:nvSpPr>
        <p:spPr>
          <a:xfrm rot="16200000">
            <a:off x="8272774" y="5485626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solidFill>
                  <a:sysClr val="windowText" lastClr="000000"/>
                </a:solidFill>
              </a:rPr>
              <a:t>AG_Ratio</a:t>
            </a:r>
            <a:endParaRPr lang="en-US" sz="8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315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82238-7F9C-1E49-B0B7-7099806C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13759" cy="4601183"/>
          </a:xfrm>
        </p:spPr>
        <p:txBody>
          <a:bodyPr>
            <a:normAutofit/>
          </a:bodyPr>
          <a:lstStyle/>
          <a:p>
            <a:r>
              <a:rPr lang="en-US" b="1" dirty="0"/>
              <a:t>After Dropping unnecessary features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CB19BD-D6BC-574F-A386-F938E53EE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41992" y="0"/>
            <a:ext cx="7106424" cy="6840409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6A3698C-4201-B540-9DD5-332C77F198D1}"/>
              </a:ext>
            </a:extLst>
          </p:cNvPr>
          <p:cNvGrpSpPr/>
          <p:nvPr/>
        </p:nvGrpSpPr>
        <p:grpSpPr>
          <a:xfrm>
            <a:off x="10673643" y="3062165"/>
            <a:ext cx="549546" cy="716078"/>
            <a:chOff x="10032254" y="1123837"/>
            <a:chExt cx="549546" cy="716078"/>
          </a:xfrm>
        </p:grpSpPr>
        <p:pic>
          <p:nvPicPr>
            <p:cNvPr id="5" name="Content Placeholder 15">
              <a:extLst>
                <a:ext uri="{FF2B5EF4-FFF2-40B4-BE49-F238E27FC236}">
                  <a16:creationId xmlns:a16="http://schemas.microsoft.com/office/drawing/2014/main" id="{34E8EDBE-D8EE-C847-8397-19C53D247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7355" t="47766" r="-193" b="47306"/>
            <a:stretch/>
          </p:blipFill>
          <p:spPr>
            <a:xfrm>
              <a:off x="10032254" y="1123837"/>
              <a:ext cx="423188" cy="7160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60B514-4F82-8045-92F5-2FB98349D6C0}"/>
                </a:ext>
              </a:extLst>
            </p:cNvPr>
            <p:cNvSpPr txBox="1"/>
            <p:nvPr/>
          </p:nvSpPr>
          <p:spPr>
            <a:xfrm>
              <a:off x="10174316" y="1357277"/>
              <a:ext cx="40748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600" dirty="0" err="1"/>
                <a:t>No_LD</a:t>
              </a:r>
              <a:endParaRPr lang="en-US" sz="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173B07-748E-4F4E-8CFE-557A75690FB6}"/>
                </a:ext>
              </a:extLst>
            </p:cNvPr>
            <p:cNvSpPr txBox="1"/>
            <p:nvPr/>
          </p:nvSpPr>
          <p:spPr>
            <a:xfrm>
              <a:off x="10174316" y="1506263"/>
              <a:ext cx="276038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600" dirty="0"/>
                <a:t>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54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A8993B7-E4B8-8748-9AA9-9C44B4988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415" y="1421843"/>
            <a:ext cx="5781204" cy="47482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42CBF-2703-D043-8753-9911878D4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3623" y="-1589726"/>
            <a:ext cx="7315200" cy="512064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Remain features: Age, Gender, D_B, ALP, GOT, T_P, and </a:t>
            </a:r>
            <a:r>
              <a:rPr lang="en-US" dirty="0" err="1">
                <a:solidFill>
                  <a:schemeClr val="tx1"/>
                </a:solidFill>
              </a:rPr>
              <a:t>AG_Ratio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2C8AE6-D8E0-D344-9016-513FC956E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200401" cy="4601183"/>
          </a:xfrm>
        </p:spPr>
        <p:txBody>
          <a:bodyPr/>
          <a:lstStyle/>
          <a:p>
            <a:r>
              <a:rPr lang="en-US" b="1" dirty="0"/>
              <a:t>After Dropping unnecessary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667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00E1-8F97-2B4C-955A-42497869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373119" cy="4601183"/>
          </a:xfrm>
        </p:spPr>
        <p:txBody>
          <a:bodyPr/>
          <a:lstStyle/>
          <a:p>
            <a:r>
              <a:rPr lang="en-US" dirty="0"/>
              <a:t>Training and test dataset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61BD5-D75D-AB48-9A06-DB171234A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2594" y="864108"/>
            <a:ext cx="7315200" cy="5120640"/>
          </a:xfrm>
        </p:spPr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Training dataset: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initial data used to train machine learning models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Test dataset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 secondary dataset that is used to test machine learning models after it has been trained on an initial training dataset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Training and test datasets must not have any overlap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18DDD-BEB3-4645-8B03-11564BA4E19E}"/>
              </a:ext>
            </a:extLst>
          </p:cNvPr>
          <p:cNvSpPr txBox="1"/>
          <p:nvPr/>
        </p:nvSpPr>
        <p:spPr>
          <a:xfrm>
            <a:off x="0" y="631500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cynthiachuang.github.io</a:t>
            </a:r>
            <a:r>
              <a:rPr lang="en-US" sz="1000" dirty="0">
                <a:solidFill>
                  <a:schemeClr val="bg2"/>
                </a:solidFill>
              </a:rPr>
              <a:t>/What-is-the-Difference-between-Training-Validation-and-Test-Dataset/#:~:text=%E9%A9%97%E8%AD%89%E9%9B%86%EF%BC%88Validation%20Set%EF%BC%89%E6%98%AF,%E5%8F%AF%E4%BB%A5%E4%B8%8D%E4%BD%BF%E7%94%A8%E9%A9%97%E8%AD%89%E9%9B%86%E3%80%82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D0994-E4F8-624F-958B-D330BBC2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121" y="4492380"/>
            <a:ext cx="3152517" cy="149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39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3D5F3-B78F-8C48-81EB-5E0F35F2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Logistic 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33AF7-2581-C347-9204-FD0C09CC0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Splitting data into training and test sets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Training size : 11,908 (70%)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Test size : 5,104 (30%)</a:t>
            </a:r>
          </a:p>
          <a:p>
            <a:r>
              <a:rPr lang="en-US" dirty="0">
                <a:solidFill>
                  <a:schemeClr val="tx1"/>
                </a:solidFill>
              </a:rPr>
              <a:t>Try single feature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D_B ( -0.31)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76F21-1902-8847-A380-CF5087824EE6}"/>
              </a:ext>
            </a:extLst>
          </p:cNvPr>
          <p:cNvSpPr txBox="1"/>
          <p:nvPr/>
        </p:nvSpPr>
        <p:spPr>
          <a:xfrm>
            <a:off x="0" y="6611779"/>
            <a:ext cx="89659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www.sciencedirect.com</a:t>
            </a:r>
            <a:r>
              <a:rPr lang="en-US" sz="1000" dirty="0">
                <a:solidFill>
                  <a:schemeClr val="bg2"/>
                </a:solidFill>
              </a:rPr>
              <a:t>/topics/computer-science/logistic-regression#:~:text=Logistic%20regression%20is%20a%20process,%2Fno%2C%20and%20so%20on.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2AFEB-CC54-034F-BAD3-1F01E897C4B4}"/>
              </a:ext>
            </a:extLst>
          </p:cNvPr>
          <p:cNvSpPr txBox="1"/>
          <p:nvPr/>
        </p:nvSpPr>
        <p:spPr>
          <a:xfrm>
            <a:off x="0" y="6307299"/>
            <a:ext cx="11184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www.researchgate.net</a:t>
            </a:r>
            <a:r>
              <a:rPr lang="en-US" sz="1000" dirty="0">
                <a:solidFill>
                  <a:schemeClr val="bg2"/>
                </a:solidFill>
              </a:rPr>
              <a:t>/post/Is-there-an-ideal-ratio-between-a-training-set-and-validation-set-Which-trade-off-would-you-suggest#:~:text=Normally%2070%25%20of%20the%20available,validation%20and%20test%20data%20sets.</a:t>
            </a:r>
          </a:p>
        </p:txBody>
      </p:sp>
    </p:spTree>
    <p:extLst>
      <p:ext uri="{BB962C8B-B14F-4D97-AF65-F5344CB8AC3E}">
        <p14:creationId xmlns:p14="http://schemas.microsoft.com/office/powerpoint/2010/main" val="3831401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3483-C487-6D4F-99C4-37F5D150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Standardize the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A4190-4922-0B44-BBE9-BFA3B2826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fit()</a:t>
            </a:r>
          </a:p>
          <a:p>
            <a:pPr lvl="1"/>
            <a:r>
              <a:rPr lang="en-US" dirty="0"/>
              <a:t>Training dataset only.</a:t>
            </a:r>
          </a:p>
          <a:p>
            <a:pPr lvl="1"/>
            <a:r>
              <a:rPr lang="en-US" dirty="0"/>
              <a:t>Find the mean, variance, maximum and minimum values of the training dataset</a:t>
            </a:r>
          </a:p>
          <a:p>
            <a:r>
              <a:rPr lang="en-US" dirty="0"/>
              <a:t>transform()</a:t>
            </a:r>
          </a:p>
          <a:p>
            <a:pPr lvl="1"/>
            <a:r>
              <a:rPr lang="en-US" dirty="0"/>
              <a:t>Both the training set and the test dataset.</a:t>
            </a:r>
          </a:p>
          <a:p>
            <a:pPr lvl="1"/>
            <a:r>
              <a:rPr lang="en-US" dirty="0"/>
              <a:t>Normalization and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3175785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F345-933D-B74F-8033-02EB2F5B5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316130" cy="4601183"/>
          </a:xfrm>
        </p:spPr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FCB2D-52D9-264A-96B8-928F957558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6726" t="8248"/>
          <a:stretch/>
        </p:blipFill>
        <p:spPr>
          <a:xfrm>
            <a:off x="4275439" y="662185"/>
            <a:ext cx="6228131" cy="4194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BC9F1E-FB73-374E-A9FA-28E2E74BD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195" y="4700048"/>
            <a:ext cx="4212519" cy="1024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79172E-ACA1-D747-BD84-50C264A8C220}"/>
              </a:ext>
            </a:extLst>
          </p:cNvPr>
          <p:cNvSpPr txBox="1"/>
          <p:nvPr/>
        </p:nvSpPr>
        <p:spPr>
          <a:xfrm>
            <a:off x="0" y="6611779"/>
            <a:ext cx="5719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medium.com</a:t>
            </a:r>
            <a:r>
              <a:rPr lang="en-US" sz="1000" dirty="0">
                <a:solidFill>
                  <a:schemeClr val="bg2"/>
                </a:solidFill>
              </a:rPr>
              <a:t>/analytics-</a:t>
            </a:r>
            <a:r>
              <a:rPr lang="en-US" sz="1000" dirty="0" err="1">
                <a:solidFill>
                  <a:schemeClr val="bg2"/>
                </a:solidFill>
              </a:rPr>
              <a:t>vidhya</a:t>
            </a:r>
            <a:r>
              <a:rPr lang="en-US" sz="1000" dirty="0">
                <a:solidFill>
                  <a:schemeClr val="bg2"/>
                </a:solidFill>
              </a:rPr>
              <a:t>/confusion-matrix-accuracy-precision-recall-f1-score-ade299cf63cd</a:t>
            </a:r>
          </a:p>
        </p:txBody>
      </p:sp>
    </p:spTree>
    <p:extLst>
      <p:ext uri="{BB962C8B-B14F-4D97-AF65-F5344CB8AC3E}">
        <p14:creationId xmlns:p14="http://schemas.microsoft.com/office/powerpoint/2010/main" val="3238650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CD0EF9-338E-7540-BCE7-84426E976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951" y="1103493"/>
            <a:ext cx="2957576" cy="2442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8FE1B-73F0-9A4E-9677-8DC8A1FAE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C806-411E-9E47-B27F-780FD96C2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548" y="985981"/>
            <a:ext cx="7315200" cy="512064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Liver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The largest solid organ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Major functions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Metabolizing bilirubin, fat, and proteins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Supporting blood clots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Immunological function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Producing albumin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Liver disease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Cirrhosis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Liver failure 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Liver cancer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50150-B9A7-8F4B-AFC4-CBA3A7FFB6B0}"/>
              </a:ext>
            </a:extLst>
          </p:cNvPr>
          <p:cNvSpPr txBox="1"/>
          <p:nvPr/>
        </p:nvSpPr>
        <p:spPr>
          <a:xfrm>
            <a:off x="0" y="6150114"/>
            <a:ext cx="53383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>
                <a:solidFill>
                  <a:schemeClr val="bg2"/>
                </a:solidFill>
              </a:rPr>
              <a:t>https://</a:t>
            </a:r>
            <a:r>
              <a:rPr lang="en-US" sz="1000" u="sng" dirty="0" err="1">
                <a:solidFill>
                  <a:schemeClr val="bg2"/>
                </a:solidFill>
              </a:rPr>
              <a:t>www.medicalnewstoday.com</a:t>
            </a:r>
            <a:r>
              <a:rPr lang="en-US" sz="1000" u="sng" dirty="0">
                <a:solidFill>
                  <a:schemeClr val="bg2"/>
                </a:solidFill>
              </a:rPr>
              <a:t>/articles/305075#regeneration</a:t>
            </a:r>
          </a:p>
          <a:p>
            <a:r>
              <a:rPr lang="en-US" sz="1000" u="sng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https://my.clevelandclinic.org/health/diseases/17179-liver-diseas</a:t>
            </a:r>
            <a:endParaRPr lang="en-US" sz="1000" u="sng" dirty="0">
              <a:solidFill>
                <a:schemeClr val="bg2"/>
              </a:solidFill>
            </a:endParaRPr>
          </a:p>
          <a:p>
            <a:r>
              <a:rPr lang="en-US" sz="1000" u="sng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https://www.mayoclinic.org/diseases-conditions/liver-problems/symptoms-causes/syc-20374502e</a:t>
            </a:r>
            <a:endParaRPr lang="en-US" sz="1000" u="sng" dirty="0">
              <a:solidFill>
                <a:schemeClr val="bg2"/>
              </a:solidFill>
            </a:endParaRPr>
          </a:p>
          <a:p>
            <a:r>
              <a:rPr lang="en-US" sz="1000" u="sng" dirty="0">
                <a:solidFill>
                  <a:schemeClr val="bg2"/>
                </a:solidFill>
              </a:rPr>
              <a:t>https://</a:t>
            </a:r>
            <a:r>
              <a:rPr lang="en-US" sz="1000" u="sng" dirty="0" err="1">
                <a:solidFill>
                  <a:schemeClr val="bg2"/>
                </a:solidFill>
              </a:rPr>
              <a:t>www.healthline.com</a:t>
            </a:r>
            <a:r>
              <a:rPr lang="en-US" sz="1000" u="sng" dirty="0">
                <a:solidFill>
                  <a:schemeClr val="bg2"/>
                </a:solidFill>
              </a:rPr>
              <a:t>/health/liver-diseases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3A55ED-C265-8B40-AE92-13976D250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238" y="3958751"/>
            <a:ext cx="3313002" cy="176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3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F345-933D-B74F-8033-02EB2F5B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with one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F35C-BFA1-CF4A-9298-C95FEE478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058" y="-132319"/>
            <a:ext cx="7315200" cy="5120640"/>
          </a:xfrm>
        </p:spPr>
        <p:txBody>
          <a:bodyPr/>
          <a:lstStyle/>
          <a:p>
            <a:r>
              <a:rPr lang="en-US" dirty="0"/>
              <a:t>test dataset accuracy: 66%</a:t>
            </a:r>
          </a:p>
          <a:p>
            <a:r>
              <a:rPr lang="en-US" dirty="0"/>
              <a:t>training dataset accuracy: 67%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C9F1E-FB73-374E-A9FA-28E2E74B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058" y="768745"/>
            <a:ext cx="4212519" cy="1024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79172E-ACA1-D747-BD84-50C264A8C220}"/>
              </a:ext>
            </a:extLst>
          </p:cNvPr>
          <p:cNvSpPr txBox="1"/>
          <p:nvPr/>
        </p:nvSpPr>
        <p:spPr>
          <a:xfrm>
            <a:off x="0" y="6611779"/>
            <a:ext cx="5719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medium.com</a:t>
            </a:r>
            <a:r>
              <a:rPr lang="en-US" sz="1000" dirty="0">
                <a:solidFill>
                  <a:schemeClr val="bg2"/>
                </a:solidFill>
              </a:rPr>
              <a:t>/analytics-</a:t>
            </a:r>
            <a:r>
              <a:rPr lang="en-US" sz="1000" dirty="0" err="1">
                <a:solidFill>
                  <a:schemeClr val="bg2"/>
                </a:solidFill>
              </a:rPr>
              <a:t>vidhya</a:t>
            </a:r>
            <a:r>
              <a:rPr lang="en-US" sz="1000" dirty="0">
                <a:solidFill>
                  <a:schemeClr val="bg2"/>
                </a:solidFill>
              </a:rPr>
              <a:t>/confusion-matrix-accuracy-precision-recall-f1-score-ade299cf63cd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BB8866-8135-F44E-AFFD-FECCB87BAF2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58058" y="2980407"/>
            <a:ext cx="3873840" cy="3605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283BEE-C4D4-1140-B319-54EF792C25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3150"/>
          <a:stretch/>
        </p:blipFill>
        <p:spPr>
          <a:xfrm>
            <a:off x="7670577" y="3044575"/>
            <a:ext cx="3949249" cy="355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21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F345-933D-B74F-8033-02EB2F5B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with all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F35C-BFA1-CF4A-9298-C95FEE478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058" y="-132319"/>
            <a:ext cx="7315200" cy="5120640"/>
          </a:xfrm>
        </p:spPr>
        <p:txBody>
          <a:bodyPr/>
          <a:lstStyle/>
          <a:p>
            <a:r>
              <a:rPr lang="en-US" dirty="0"/>
              <a:t>test dataset accuracy: 71%</a:t>
            </a:r>
          </a:p>
          <a:p>
            <a:r>
              <a:rPr lang="en-US" dirty="0"/>
              <a:t>training dataset accuracy: 71%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C9F1E-FB73-374E-A9FA-28E2E74B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058" y="768745"/>
            <a:ext cx="4212519" cy="1024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79172E-ACA1-D747-BD84-50C264A8C220}"/>
              </a:ext>
            </a:extLst>
          </p:cNvPr>
          <p:cNvSpPr txBox="1"/>
          <p:nvPr/>
        </p:nvSpPr>
        <p:spPr>
          <a:xfrm>
            <a:off x="0" y="6611779"/>
            <a:ext cx="5719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medium.com</a:t>
            </a:r>
            <a:r>
              <a:rPr lang="en-US" sz="1000" dirty="0">
                <a:solidFill>
                  <a:schemeClr val="bg2"/>
                </a:solidFill>
              </a:rPr>
              <a:t>/analytics-</a:t>
            </a:r>
            <a:r>
              <a:rPr lang="en-US" sz="1000" dirty="0" err="1">
                <a:solidFill>
                  <a:schemeClr val="bg2"/>
                </a:solidFill>
              </a:rPr>
              <a:t>vidhya</a:t>
            </a:r>
            <a:r>
              <a:rPr lang="en-US" sz="1000" dirty="0">
                <a:solidFill>
                  <a:schemeClr val="bg2"/>
                </a:solidFill>
              </a:rPr>
              <a:t>/confusion-matrix-accuracy-precision-recall-f1-score-ade299cf63cd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4312E-0113-FB4D-A4BA-DB68250D78C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58058" y="3009149"/>
            <a:ext cx="3901349" cy="359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300F14-B4F1-C74A-8621-E1C45FE432D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17064" y="3009149"/>
            <a:ext cx="4015190" cy="372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0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75DA3-CCA3-8348-84D5-AC66F5C2D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best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A3F9C-5F6E-9940-BDD9-1ACD1D997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3012" y="864108"/>
            <a:ext cx="7315200" cy="5120640"/>
          </a:xfrm>
        </p:spPr>
        <p:txBody>
          <a:bodyPr/>
          <a:lstStyle/>
          <a:p>
            <a:r>
              <a:rPr lang="en-US"/>
              <a:t>Logistic regression</a:t>
            </a:r>
          </a:p>
          <a:p>
            <a:r>
              <a:rPr lang="en-US" dirty="0"/>
              <a:t>Decision tree</a:t>
            </a:r>
          </a:p>
          <a:p>
            <a:r>
              <a:rPr lang="en-US" dirty="0"/>
              <a:t>Random forest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7CC778-D680-504E-8792-7ECC47BFBCB1}"/>
              </a:ext>
            </a:extLst>
          </p:cNvPr>
          <p:cNvGrpSpPr/>
          <p:nvPr/>
        </p:nvGrpSpPr>
        <p:grpSpPr>
          <a:xfrm>
            <a:off x="6276212" y="0"/>
            <a:ext cx="5915788" cy="2933700"/>
            <a:chOff x="6028562" y="171450"/>
            <a:chExt cx="5915788" cy="29337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DA2016-77EA-CB44-8718-AEDB88FD9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3500" y="171450"/>
              <a:ext cx="5530850" cy="29337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570A4C-D87F-1A44-8183-BF84650C376A}"/>
                </a:ext>
              </a:extLst>
            </p:cNvPr>
            <p:cNvSpPr txBox="1"/>
            <p:nvPr/>
          </p:nvSpPr>
          <p:spPr>
            <a:xfrm>
              <a:off x="6112165" y="333113"/>
              <a:ext cx="6096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root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889A18-5A99-D643-A412-996F0D18DD3A}"/>
                </a:ext>
              </a:extLst>
            </p:cNvPr>
            <p:cNvSpPr txBox="1"/>
            <p:nvPr/>
          </p:nvSpPr>
          <p:spPr>
            <a:xfrm>
              <a:off x="6028562" y="1392531"/>
              <a:ext cx="8382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branch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F53F1B-D86D-FB4E-9490-60531B07C914}"/>
                </a:ext>
              </a:extLst>
            </p:cNvPr>
            <p:cNvSpPr txBox="1"/>
            <p:nvPr/>
          </p:nvSpPr>
          <p:spPr>
            <a:xfrm>
              <a:off x="6161912" y="2735818"/>
              <a:ext cx="6096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leaf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6C03B4-1C50-0144-B0FB-C988D5F53E96}"/>
              </a:ext>
            </a:extLst>
          </p:cNvPr>
          <p:cNvSpPr txBox="1"/>
          <p:nvPr/>
        </p:nvSpPr>
        <p:spPr>
          <a:xfrm>
            <a:off x="0" y="6611779"/>
            <a:ext cx="28376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pyecontech.com</a:t>
            </a:r>
            <a:r>
              <a:rPr lang="en-US" sz="1000" dirty="0">
                <a:solidFill>
                  <a:schemeClr val="bg2"/>
                </a:solidFill>
              </a:rPr>
              <a:t>/2019/07/15/</a:t>
            </a:r>
            <a:r>
              <a:rPr lang="en-US" sz="1000" dirty="0" err="1">
                <a:solidFill>
                  <a:schemeClr val="bg2"/>
                </a:solidFill>
              </a:rPr>
              <a:t>decision_tree</a:t>
            </a:r>
            <a:r>
              <a:rPr lang="en-US" sz="1000" dirty="0">
                <a:solidFill>
                  <a:schemeClr val="bg2"/>
                </a:solidFill>
              </a:rPr>
              <a:t>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E2FF9-A008-864A-AC38-46421C813DA2}"/>
              </a:ext>
            </a:extLst>
          </p:cNvPr>
          <p:cNvSpPr txBox="1"/>
          <p:nvPr/>
        </p:nvSpPr>
        <p:spPr>
          <a:xfrm>
            <a:off x="5448300" y="621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A8FF22-78E8-C042-84B1-1FD04D873E86}"/>
              </a:ext>
            </a:extLst>
          </p:cNvPr>
          <p:cNvSpPr txBox="1"/>
          <p:nvPr/>
        </p:nvSpPr>
        <p:spPr>
          <a:xfrm>
            <a:off x="0" y="6426327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blog.mindmanager.com</a:t>
            </a:r>
            <a:r>
              <a:rPr lang="en-US" sz="1000" dirty="0">
                <a:solidFill>
                  <a:schemeClr val="bg2"/>
                </a:solidFill>
              </a:rPr>
              <a:t>/blog/2021/05/11/decision-tree-diagrams/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04A485-FB07-BC4A-9803-0C903CBE9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3268932"/>
            <a:ext cx="3790950" cy="341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24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75DA3-CCA3-8348-84D5-AC66F5C2D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best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A3F9C-5F6E-9940-BDD9-1ACD1D997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0162" y="864108"/>
            <a:ext cx="7315200" cy="5120640"/>
          </a:xfrm>
        </p:spPr>
        <p:txBody>
          <a:bodyPr/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Decision tree</a:t>
            </a:r>
          </a:p>
          <a:p>
            <a:r>
              <a:rPr lang="en-US" dirty="0"/>
              <a:t>Random forest</a:t>
            </a:r>
          </a:p>
          <a:p>
            <a:pPr lvl="1"/>
            <a:r>
              <a:rPr lang="en-US" dirty="0"/>
              <a:t>the highest accuracy!</a:t>
            </a:r>
          </a:p>
          <a:p>
            <a:pPr lvl="1"/>
            <a:r>
              <a:rPr lang="en-US" dirty="0"/>
              <a:t>The average random forest model accuracy : 88%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D43F5-E36D-5E43-B347-88F104B0D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777" y="4638548"/>
            <a:ext cx="52705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4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A1E56-0F93-1C4B-8B4E-F827938CA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8FEF-9AE2-304D-BE38-56FD566C1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491" y="154660"/>
            <a:ext cx="7315200" cy="512064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Overfitting problem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model performs too well on the training dataset but the performance drops significantly over the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3C2F0-AC33-6144-B824-4A72927F8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588" y="154660"/>
            <a:ext cx="2748004" cy="1855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21939-9ACA-6D49-A763-42D988FD3685}"/>
              </a:ext>
            </a:extLst>
          </p:cNvPr>
          <p:cNvSpPr txBox="1"/>
          <p:nvPr/>
        </p:nvSpPr>
        <p:spPr>
          <a:xfrm>
            <a:off x="0" y="6611779"/>
            <a:ext cx="5617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www.analyticsvidhya.com</a:t>
            </a:r>
            <a:r>
              <a:rPr lang="en-US" sz="1000" dirty="0">
                <a:solidFill>
                  <a:schemeClr val="bg2"/>
                </a:solidFill>
              </a:rPr>
              <a:t>/blog/2020/02/underfitting-overfitting-best-fitting-machine-learning/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4CFFE-D5FE-9D46-B9BA-A4C0F183A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091" y="3468414"/>
            <a:ext cx="4277845" cy="25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9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7BB7CC-FC8F-C744-92E9-94264731B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-1387963"/>
            <a:ext cx="7315200" cy="5120640"/>
          </a:xfrm>
        </p:spPr>
        <p:txBody>
          <a:bodyPr/>
          <a:lstStyle/>
          <a:p>
            <a:r>
              <a:rPr lang="en-US" dirty="0"/>
              <a:t>Average Accuracy is 88%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881D8-0DBE-2A40-8B65-10D1EA0A9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200401" cy="4601183"/>
          </a:xfrm>
        </p:spPr>
        <p:txBody>
          <a:bodyPr/>
          <a:lstStyle/>
          <a:p>
            <a:r>
              <a:rPr lang="en-US" dirty="0"/>
              <a:t>Cross validation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140CC-DBF3-CA43-ADF6-B04B8905BAAE}"/>
              </a:ext>
            </a:extLst>
          </p:cNvPr>
          <p:cNvSpPr txBox="1"/>
          <p:nvPr/>
        </p:nvSpPr>
        <p:spPr>
          <a:xfrm>
            <a:off x="0" y="6611779"/>
            <a:ext cx="5952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towardsdatascience.com</a:t>
            </a:r>
            <a:r>
              <a:rPr lang="en-US" sz="1000" dirty="0">
                <a:solidFill>
                  <a:schemeClr val="bg2"/>
                </a:solidFill>
              </a:rPr>
              <a:t>/cross-validation-explained-evaluating-estimator-performance-e51e5430ff85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3CE9E-2BB3-F846-842A-6DDA949B2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714" y="2226088"/>
            <a:ext cx="6774308" cy="301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83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D9BA-2F9A-0C49-B989-58C6459DC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28999" cy="4601183"/>
          </a:xfrm>
        </p:spPr>
        <p:txBody>
          <a:bodyPr/>
          <a:lstStyle/>
          <a:p>
            <a:r>
              <a:rPr lang="en-US" b="1" dirty="0"/>
              <a:t>Model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9227D-82BD-1C40-93D9-0262BCD55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468" y="-221742"/>
            <a:ext cx="7315200" cy="5120640"/>
          </a:xfrm>
        </p:spPr>
        <p:txBody>
          <a:bodyPr/>
          <a:lstStyle/>
          <a:p>
            <a:r>
              <a:rPr lang="en-US" dirty="0"/>
              <a:t>Test dataset accuracy: 90%</a:t>
            </a:r>
          </a:p>
          <a:p>
            <a:r>
              <a:rPr lang="en-US" dirty="0"/>
              <a:t>Training dataset accuracy: 91.8%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8DDE9-782D-F344-8BEF-FF3CCBA20B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28999" y="3157846"/>
            <a:ext cx="4160398" cy="3619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4EC320-B988-8C44-9F30-9AC76D7339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89396" y="3157846"/>
            <a:ext cx="4195709" cy="370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83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FB217-3BCE-0143-9881-CC3131E7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87" y="3037145"/>
            <a:ext cx="3681437" cy="1254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93308-A1A8-6F49-80EB-3CD750B77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971" y="2658813"/>
            <a:ext cx="3509846" cy="2356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10BA6-57D3-F549-81BC-E1043DCB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7A154-7C8A-184F-B47D-324CE2739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7217" y="-829379"/>
            <a:ext cx="7315200" cy="5120640"/>
          </a:xfrm>
        </p:spPr>
        <p:txBody>
          <a:bodyPr/>
          <a:lstStyle/>
          <a:p>
            <a:r>
              <a:rPr lang="en-US" dirty="0"/>
              <a:t>ALP, GOT, D_B, T_P, and </a:t>
            </a:r>
            <a:r>
              <a:rPr lang="en-US" dirty="0" err="1"/>
              <a:t>AG_Ratio</a:t>
            </a:r>
            <a:r>
              <a:rPr lang="en-US" dirty="0"/>
              <a:t> are the top five important features in my dataset  </a:t>
            </a:r>
          </a:p>
        </p:txBody>
      </p:sp>
    </p:spTree>
    <p:extLst>
      <p:ext uri="{BB962C8B-B14F-4D97-AF65-F5344CB8AC3E}">
        <p14:creationId xmlns:p14="http://schemas.microsoft.com/office/powerpoint/2010/main" val="3957356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D9BA-2F9A-0C49-B989-58C6459DC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28999" cy="4601183"/>
          </a:xfrm>
        </p:spPr>
        <p:txBody>
          <a:bodyPr/>
          <a:lstStyle/>
          <a:p>
            <a:r>
              <a:rPr lang="en-US" b="1" dirty="0"/>
              <a:t>After removing age and gender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9227D-82BD-1C40-93D9-0262BCD55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9" y="-209269"/>
            <a:ext cx="7315200" cy="512064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Average Accuracy: 91%</a:t>
            </a:r>
          </a:p>
          <a:p>
            <a:r>
              <a:rPr lang="en-US" dirty="0">
                <a:solidFill>
                  <a:schemeClr val="tx1"/>
                </a:solidFill>
              </a:rPr>
              <a:t>Test dataset accuracy: 90% </a:t>
            </a:r>
          </a:p>
          <a:p>
            <a:r>
              <a:rPr lang="en-US" dirty="0">
                <a:solidFill>
                  <a:schemeClr val="tx1"/>
                </a:solidFill>
              </a:rPr>
              <a:t>Training dataset accuracy: 94%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BAD64-0686-9048-B933-FF71E178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28999" y="3772922"/>
            <a:ext cx="3311404" cy="2901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743EF-A4B8-814E-B750-C061824C1E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43100" y="3772922"/>
            <a:ext cx="3324415" cy="2901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03CE1A-88D0-B04B-A4A4-742C43D1E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263" y="2491580"/>
            <a:ext cx="4039324" cy="1007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802CCB-10E0-9A47-AC97-47C02B9A8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444" y="49240"/>
            <a:ext cx="3696756" cy="243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14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EEF7-3D6C-2B46-AC31-65455DA7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Make</a:t>
            </a:r>
            <a:br>
              <a:rPr lang="en-US" b="1" dirty="0"/>
            </a:br>
            <a:r>
              <a:rPr lang="en-US" b="1" dirty="0"/>
              <a:t>Predictions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3305B1-9493-6A41-BD07-0D14E7CF2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0"/>
            <a:ext cx="8724900" cy="1693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5972BF-3E89-C144-94AB-BEB8770BD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1693149"/>
            <a:ext cx="8724900" cy="1729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377ABB-AE7F-4643-9661-0C7966D1B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01" y="3386298"/>
            <a:ext cx="8724899" cy="1668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1FD447-A758-2B4B-9930-E00B5C279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099" y="5055183"/>
            <a:ext cx="8724901" cy="167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1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E8B284-5DCF-F846-96D0-F13396451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228" y="2205217"/>
            <a:ext cx="7183305" cy="3717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CC053-B7E8-324C-BC3A-5D55D6795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79E45-5906-BF48-A85B-60ACC6EBB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367" y="-1056893"/>
            <a:ext cx="7315200" cy="512064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Liver Disease Patient Dataset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Kaggle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Contains 30,691 data points and 11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C2DD7-03D6-2342-AC30-B3CEAA18CF30}"/>
              </a:ext>
            </a:extLst>
          </p:cNvPr>
          <p:cNvSpPr txBox="1"/>
          <p:nvPr/>
        </p:nvSpPr>
        <p:spPr>
          <a:xfrm>
            <a:off x="-48768" y="6623971"/>
            <a:ext cx="43204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www.kaggle.com</a:t>
            </a:r>
            <a:r>
              <a:rPr lang="en-US" sz="1000" dirty="0">
                <a:solidFill>
                  <a:schemeClr val="bg2"/>
                </a:solidFill>
              </a:rPr>
              <a:t>/datasets/abhi8923shriv/liver-disease-patient-dataset</a:t>
            </a:r>
          </a:p>
        </p:txBody>
      </p:sp>
    </p:spTree>
    <p:extLst>
      <p:ext uri="{BB962C8B-B14F-4D97-AF65-F5344CB8AC3E}">
        <p14:creationId xmlns:p14="http://schemas.microsoft.com/office/powerpoint/2010/main" val="3756392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79FE-6BDE-EE4C-A5AA-F30B64D7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reasons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5E9AC-1C5E-8D41-9917-1B9C84DED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8268" y="875587"/>
            <a:ext cx="7315200" cy="5120640"/>
          </a:xfrm>
        </p:spPr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Imbalance dataset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8,494 data points without liver disease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8,518 data points with liver disease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Overfitting problem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Test dataset accuracy: 90.05%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Training dataset accuracy: 94.59% 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Dataset with duplicates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Duplicates in the training data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Duplicates in the test data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182E3-DE31-544D-AF38-A21F351EB2A0}"/>
              </a:ext>
            </a:extLst>
          </p:cNvPr>
          <p:cNvSpPr txBox="1"/>
          <p:nvPr/>
        </p:nvSpPr>
        <p:spPr>
          <a:xfrm>
            <a:off x="0" y="6611779"/>
            <a:ext cx="5195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stats.stackexchange.com</a:t>
            </a:r>
            <a:r>
              <a:rPr lang="en-US" sz="1000" dirty="0">
                <a:solidFill>
                  <a:schemeClr val="bg2"/>
                </a:solidFill>
              </a:rPr>
              <a:t>/questions/392216/removing-duplicates-before-train-test-split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E8B0C-7ED6-EA4A-80F0-3D5C06219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067" y="1280702"/>
            <a:ext cx="2473401" cy="1718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102CD5-E5DB-7C43-83E2-AA910B0FC3E0}"/>
              </a:ext>
            </a:extLst>
          </p:cNvPr>
          <p:cNvSpPr txBox="1"/>
          <p:nvPr/>
        </p:nvSpPr>
        <p:spPr>
          <a:xfrm>
            <a:off x="0" y="6365558"/>
            <a:ext cx="6466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datascience.stackexchange.com</a:t>
            </a:r>
            <a:r>
              <a:rPr lang="en-US" sz="1000" dirty="0">
                <a:solidFill>
                  <a:schemeClr val="bg2"/>
                </a:solidFill>
              </a:rPr>
              <a:t>/questions/35713/i-got-100-accuracy-on-my-test-set-is-there-something-wrong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2230FB-9A87-5143-8EC6-DCDDD859BD20}"/>
              </a:ext>
            </a:extLst>
          </p:cNvPr>
          <p:cNvSpPr txBox="1"/>
          <p:nvPr/>
        </p:nvSpPr>
        <p:spPr>
          <a:xfrm>
            <a:off x="0" y="6119337"/>
            <a:ext cx="5195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stats.stackexchange.com</a:t>
            </a:r>
            <a:r>
              <a:rPr lang="en-US" sz="1000" dirty="0">
                <a:solidFill>
                  <a:schemeClr val="bg2"/>
                </a:solidFill>
              </a:rPr>
              <a:t>/questions/392216/removing-duplicates-before-train-test-split</a:t>
            </a:r>
          </a:p>
        </p:txBody>
      </p:sp>
    </p:spTree>
    <p:extLst>
      <p:ext uri="{BB962C8B-B14F-4D97-AF65-F5344CB8AC3E}">
        <p14:creationId xmlns:p14="http://schemas.microsoft.com/office/powerpoint/2010/main" val="1919363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C456-FD48-004A-B01B-F8E459BD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2F7622-7481-D54B-A959-B11828359734}"/>
              </a:ext>
            </a:extLst>
          </p:cNvPr>
          <p:cNvGrpSpPr/>
          <p:nvPr/>
        </p:nvGrpSpPr>
        <p:grpSpPr>
          <a:xfrm>
            <a:off x="4823465" y="213436"/>
            <a:ext cx="5935970" cy="2291944"/>
            <a:chOff x="4823465" y="213436"/>
            <a:chExt cx="5935970" cy="22919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DD6763-E1E0-0A4D-85AC-DE7132071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3465" y="213436"/>
              <a:ext cx="5935970" cy="229194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54D39C-AA1F-0F4D-BE0F-4D5DFD83905E}"/>
                </a:ext>
              </a:extLst>
            </p:cNvPr>
            <p:cNvSpPr/>
            <p:nvPr/>
          </p:nvSpPr>
          <p:spPr>
            <a:xfrm>
              <a:off x="4823465" y="213436"/>
              <a:ext cx="1078571" cy="2285555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273A38-BDFD-6D48-9C59-EDBFF6FD4B02}"/>
                </a:ext>
              </a:extLst>
            </p:cNvPr>
            <p:cNvSpPr/>
            <p:nvPr/>
          </p:nvSpPr>
          <p:spPr>
            <a:xfrm>
              <a:off x="10186900" y="213436"/>
              <a:ext cx="539286" cy="2285555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80510A-E5C6-0F47-BFED-6CC68C82675B}"/>
                </a:ext>
              </a:extLst>
            </p:cNvPr>
            <p:cNvSpPr/>
            <p:nvPr/>
          </p:nvSpPr>
          <p:spPr>
            <a:xfrm>
              <a:off x="5902034" y="213436"/>
              <a:ext cx="4284865" cy="2285555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2B81B1-1203-9F4C-8642-FB7E36109959}"/>
              </a:ext>
            </a:extLst>
          </p:cNvPr>
          <p:cNvGrpSpPr/>
          <p:nvPr/>
        </p:nvGrpSpPr>
        <p:grpSpPr>
          <a:xfrm>
            <a:off x="4823464" y="2827544"/>
            <a:ext cx="5935971" cy="3713320"/>
            <a:chOff x="4823464" y="2827544"/>
            <a:chExt cx="5935971" cy="37133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DFD7A5-108E-7F42-B7DB-47E4E5F24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3465" y="2827544"/>
              <a:ext cx="5935970" cy="370279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9D55E2-81CB-6644-97F7-CE3AC3B5ED81}"/>
                </a:ext>
              </a:extLst>
            </p:cNvPr>
            <p:cNvSpPr/>
            <p:nvPr/>
          </p:nvSpPr>
          <p:spPr>
            <a:xfrm>
              <a:off x="4823464" y="2829212"/>
              <a:ext cx="1078571" cy="3701128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DBB74A-B8C3-C440-B9A5-48921E3D8D8F}"/>
                </a:ext>
              </a:extLst>
            </p:cNvPr>
            <p:cNvSpPr/>
            <p:nvPr/>
          </p:nvSpPr>
          <p:spPr>
            <a:xfrm>
              <a:off x="10191223" y="2827544"/>
              <a:ext cx="539286" cy="3701128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E7F12C-C987-EC4A-AAB2-E35A396E52F5}"/>
                </a:ext>
              </a:extLst>
            </p:cNvPr>
            <p:cNvSpPr/>
            <p:nvPr/>
          </p:nvSpPr>
          <p:spPr>
            <a:xfrm>
              <a:off x="5902034" y="2833347"/>
              <a:ext cx="4284865" cy="3707517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310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F69774-FEAD-A341-A4C1-A076B0055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691" y="605004"/>
            <a:ext cx="2703854" cy="1782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C2AE2-5C8E-E644-B81D-D5856665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23837"/>
            <a:ext cx="3143250" cy="4601183"/>
          </a:xfrm>
        </p:spPr>
        <p:txBody>
          <a:bodyPr/>
          <a:lstStyle/>
          <a:p>
            <a:r>
              <a:rPr lang="en-US" dirty="0"/>
              <a:t>The last possible reason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5059E-105F-6E45-A2CC-C528374D5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9218" y="-752431"/>
            <a:ext cx="7315200" cy="512064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Normal ranges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Alkphos</a:t>
            </a:r>
            <a:r>
              <a:rPr lang="en-US" dirty="0">
                <a:solidFill>
                  <a:srgbClr val="FF0000"/>
                </a:solidFill>
              </a:rPr>
              <a:t> Alkaline </a:t>
            </a:r>
            <a:r>
              <a:rPr lang="en-US" dirty="0" err="1">
                <a:solidFill>
                  <a:srgbClr val="FF0000"/>
                </a:solidFill>
              </a:rPr>
              <a:t>Phosphotase</a:t>
            </a:r>
            <a:r>
              <a:rPr lang="en-US" dirty="0">
                <a:solidFill>
                  <a:srgbClr val="FF0000"/>
                </a:solidFill>
              </a:rPr>
              <a:t> (ALP): 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44-147 international units per liter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GOT: 8-45 international units per liter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Direct Bilirubin (D_B):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0.3 milligrams per deciliter (mg/</a:t>
            </a:r>
            <a:r>
              <a:rPr lang="en-US" dirty="0" err="1">
                <a:solidFill>
                  <a:srgbClr val="FF0000"/>
                </a:solidFill>
              </a:rPr>
              <a:t>dL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T_P: 6-8.3 grams per deciliter (g/</a:t>
            </a:r>
            <a:r>
              <a:rPr lang="en-US" dirty="0" err="1">
                <a:solidFill>
                  <a:schemeClr val="tx1"/>
                </a:solidFill>
              </a:rPr>
              <a:t>dL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AG_Ratio</a:t>
            </a:r>
            <a:r>
              <a:rPr lang="en-US" dirty="0">
                <a:solidFill>
                  <a:schemeClr val="tx1"/>
                </a:solidFill>
              </a:rPr>
              <a:t>: 1.1-2.5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5DBBA-CD97-AC4F-8AAD-4AE3AAF4E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018" y="2832100"/>
            <a:ext cx="6197600" cy="402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814D58-5358-B64F-ADD4-EE0149670A15}"/>
              </a:ext>
            </a:extLst>
          </p:cNvPr>
          <p:cNvSpPr/>
          <p:nvPr/>
        </p:nvSpPr>
        <p:spPr>
          <a:xfrm>
            <a:off x="4096809" y="4107264"/>
            <a:ext cx="6128809" cy="295403"/>
          </a:xfrm>
          <a:prstGeom prst="rect">
            <a:avLst/>
          </a:prstGeom>
          <a:solidFill>
            <a:srgbClr val="FF0000">
              <a:alpha val="11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08828-0F37-AB42-A1E4-F0F260B25538}"/>
              </a:ext>
            </a:extLst>
          </p:cNvPr>
          <p:cNvSpPr/>
          <p:nvPr/>
        </p:nvSpPr>
        <p:spPr>
          <a:xfrm>
            <a:off x="4096809" y="4466378"/>
            <a:ext cx="6128809" cy="295403"/>
          </a:xfrm>
          <a:prstGeom prst="rect">
            <a:avLst/>
          </a:prstGeom>
          <a:solidFill>
            <a:srgbClr val="FF0000">
              <a:alpha val="11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0CD2-4976-5E43-8746-3E6EB6FACBD0}"/>
              </a:ext>
            </a:extLst>
          </p:cNvPr>
          <p:cNvSpPr/>
          <p:nvPr/>
        </p:nvSpPr>
        <p:spPr>
          <a:xfrm rot="5400000">
            <a:off x="6785471" y="4618008"/>
            <a:ext cx="4025901" cy="420221"/>
          </a:xfrm>
          <a:prstGeom prst="rect">
            <a:avLst/>
          </a:prstGeom>
          <a:solidFill>
            <a:srgbClr val="00B0F0">
              <a:alpha val="14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64AB5-7D80-AF44-A502-029576A1CECD}"/>
              </a:ext>
            </a:extLst>
          </p:cNvPr>
          <p:cNvSpPr/>
          <p:nvPr/>
        </p:nvSpPr>
        <p:spPr>
          <a:xfrm rot="5400000">
            <a:off x="4008654" y="4381188"/>
            <a:ext cx="4025901" cy="927724"/>
          </a:xfrm>
          <a:prstGeom prst="rect">
            <a:avLst/>
          </a:prstGeom>
          <a:solidFill>
            <a:srgbClr val="00B0F0">
              <a:alpha val="14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5FCB2-0444-5549-9332-EDABDA7E900F}"/>
              </a:ext>
            </a:extLst>
          </p:cNvPr>
          <p:cNvSpPr txBox="1"/>
          <p:nvPr/>
        </p:nvSpPr>
        <p:spPr>
          <a:xfrm>
            <a:off x="0" y="6611779"/>
            <a:ext cx="36359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www.portea.com</a:t>
            </a:r>
            <a:r>
              <a:rPr lang="en-US" sz="1000" dirty="0">
                <a:solidFill>
                  <a:schemeClr val="bg2"/>
                </a:solidFill>
              </a:rPr>
              <a:t>/labs/diagnostic-tests/liver-function-144/</a:t>
            </a:r>
          </a:p>
        </p:txBody>
      </p:sp>
    </p:spTree>
    <p:extLst>
      <p:ext uri="{BB962C8B-B14F-4D97-AF65-F5344CB8AC3E}">
        <p14:creationId xmlns:p14="http://schemas.microsoft.com/office/powerpoint/2010/main" val="690213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A32B-9E80-CD40-8453-86652E022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200401" cy="4601183"/>
          </a:xfrm>
        </p:spPr>
        <p:txBody>
          <a:bodyPr/>
          <a:lstStyle/>
          <a:p>
            <a:r>
              <a:rPr lang="en-US" dirty="0"/>
              <a:t>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F3484-8DAB-024A-8098-FA51B7BB1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Remove those duplicates</a:t>
            </a:r>
          </a:p>
          <a:p>
            <a:r>
              <a:rPr lang="en-US" dirty="0">
                <a:solidFill>
                  <a:schemeClr val="tx1"/>
                </a:solidFill>
              </a:rPr>
              <a:t>Obtain datasets from hospital</a:t>
            </a:r>
          </a:p>
          <a:p>
            <a:r>
              <a:rPr lang="en-US" dirty="0">
                <a:solidFill>
                  <a:schemeClr val="tx1"/>
                </a:solidFill>
              </a:rPr>
              <a:t>Search other features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Gamma-</a:t>
            </a:r>
            <a:r>
              <a:rPr lang="en-US" dirty="0" err="1">
                <a:solidFill>
                  <a:schemeClr val="tx1"/>
                </a:solidFill>
              </a:rPr>
              <a:t>glutamyltransferase</a:t>
            </a:r>
            <a:r>
              <a:rPr lang="en-US" dirty="0">
                <a:solidFill>
                  <a:schemeClr val="tx1"/>
                </a:solidFill>
              </a:rPr>
              <a:t> (GGT)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L-lactate dehydrogenase (LD)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Prothrombin time (PT)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5'-nucleotidase (</a:t>
            </a:r>
            <a:r>
              <a:rPr lang="en-US" b="1" dirty="0">
                <a:solidFill>
                  <a:schemeClr val="tx1"/>
                </a:solidFill>
              </a:rPr>
              <a:t>5</a:t>
            </a:r>
            <a:r>
              <a:rPr lang="en-US" dirty="0">
                <a:solidFill>
                  <a:schemeClr val="tx1"/>
                </a:solidFill>
              </a:rPr>
              <a:t>’-NT)</a:t>
            </a:r>
          </a:p>
          <a:p>
            <a:r>
              <a:rPr lang="en-US" dirty="0">
                <a:solidFill>
                  <a:schemeClr val="tx1"/>
                </a:solidFill>
              </a:rPr>
              <a:t>Try more models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14F3E3-83FD-3F4C-BBAB-5EBBBDAD887A}"/>
              </a:ext>
            </a:extLst>
          </p:cNvPr>
          <p:cNvSpPr txBox="1"/>
          <p:nvPr/>
        </p:nvSpPr>
        <p:spPr>
          <a:xfrm>
            <a:off x="0" y="6611779"/>
            <a:ext cx="4809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www.analyticsvidhya.com</a:t>
            </a:r>
            <a:r>
              <a:rPr lang="en-US" sz="1000" dirty="0">
                <a:solidFill>
                  <a:schemeClr val="bg2"/>
                </a:solidFill>
              </a:rPr>
              <a:t>/blog/2017/09/common-machine-learning-algorithms/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917558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BA97D-AB14-394B-A0BF-155DBDEBE2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4AB88E-5A90-2444-A831-4C653B2C82D9}"/>
              </a:ext>
            </a:extLst>
          </p:cNvPr>
          <p:cNvSpPr txBox="1"/>
          <p:nvPr/>
        </p:nvSpPr>
        <p:spPr>
          <a:xfrm>
            <a:off x="-3576577" y="2048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CC053-B7E8-324C-BC3A-5D55D6795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79E45-5906-BF48-A85B-60ACC6EBB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920" y="1053856"/>
            <a:ext cx="7315200" cy="512064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Features:</a:t>
            </a:r>
          </a:p>
          <a:p>
            <a:pPr>
              <a:buFont typeface="Wingdings" pitchFamily="2" charset="2"/>
              <a:buChar char="Ø"/>
            </a:pPr>
            <a:endParaRPr lang="en-US" sz="100" dirty="0">
              <a:solidFill>
                <a:schemeClr val="tx1"/>
              </a:solidFill>
            </a:endParaRPr>
          </a:p>
          <a:p>
            <a:pPr marL="407988" lvl="1" indent="-254000"/>
            <a:r>
              <a:rPr lang="en-US" dirty="0">
                <a:solidFill>
                  <a:schemeClr val="tx1"/>
                </a:solidFill>
              </a:rPr>
              <a:t>Age</a:t>
            </a:r>
          </a:p>
          <a:p>
            <a:pPr marL="407988" lvl="1" indent="-254000"/>
            <a:r>
              <a:rPr lang="en-US" dirty="0">
                <a:solidFill>
                  <a:schemeClr val="tx1"/>
                </a:solidFill>
              </a:rPr>
              <a:t>Gender  </a:t>
            </a:r>
          </a:p>
          <a:p>
            <a:pPr marL="676275" lvl="3" indent="-254000"/>
            <a:r>
              <a:rPr lang="en-US" dirty="0">
                <a:solidFill>
                  <a:schemeClr val="tx1"/>
                </a:solidFill>
              </a:rPr>
              <a:t>0 - Female</a:t>
            </a:r>
          </a:p>
          <a:p>
            <a:pPr marL="676275" lvl="3" indent="-254000"/>
            <a:r>
              <a:rPr lang="en-US" dirty="0">
                <a:solidFill>
                  <a:schemeClr val="tx1"/>
                </a:solidFill>
              </a:rPr>
              <a:t>1  - Male</a:t>
            </a:r>
          </a:p>
          <a:p>
            <a:pPr marL="407988" lvl="1" indent="-254000"/>
            <a:r>
              <a:rPr lang="en-US" dirty="0">
                <a:solidFill>
                  <a:schemeClr val="tx1"/>
                </a:solidFill>
              </a:rPr>
              <a:t>Total Bilirubin (T_B)</a:t>
            </a:r>
          </a:p>
          <a:p>
            <a:pPr marL="407988" lvl="1" indent="-254000"/>
            <a:r>
              <a:rPr lang="en-US" dirty="0">
                <a:solidFill>
                  <a:schemeClr val="tx1"/>
                </a:solidFill>
              </a:rPr>
              <a:t>Direct Bilirubin (D_B)</a:t>
            </a:r>
          </a:p>
          <a:p>
            <a:pPr marL="407988" lvl="1" indent="-254000"/>
            <a:r>
              <a:rPr lang="en-US" dirty="0" err="1">
                <a:solidFill>
                  <a:schemeClr val="tx1"/>
                </a:solidFill>
              </a:rPr>
              <a:t>Alkphos</a:t>
            </a:r>
            <a:r>
              <a:rPr lang="en-US" dirty="0">
                <a:solidFill>
                  <a:schemeClr val="tx1"/>
                </a:solidFill>
              </a:rPr>
              <a:t> Alkaline </a:t>
            </a:r>
            <a:r>
              <a:rPr lang="en-US" dirty="0" err="1">
                <a:solidFill>
                  <a:schemeClr val="tx1"/>
                </a:solidFill>
              </a:rPr>
              <a:t>Phosphotase</a:t>
            </a:r>
            <a:r>
              <a:rPr lang="en-US" dirty="0">
                <a:solidFill>
                  <a:schemeClr val="tx1"/>
                </a:solidFill>
              </a:rPr>
              <a:t> (ALP)</a:t>
            </a:r>
          </a:p>
          <a:p>
            <a:pPr marL="407988" lvl="1" indent="-254000"/>
            <a:r>
              <a:rPr lang="en-US" dirty="0" err="1">
                <a:solidFill>
                  <a:schemeClr val="tx1"/>
                </a:solidFill>
              </a:rPr>
              <a:t>Sgpt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Alamine</a:t>
            </a:r>
            <a:r>
              <a:rPr lang="en-US" dirty="0">
                <a:solidFill>
                  <a:schemeClr val="tx1"/>
                </a:solidFill>
              </a:rPr>
              <a:t> Aminotransferase (GPT)</a:t>
            </a:r>
          </a:p>
          <a:p>
            <a:pPr marL="407988" lvl="1" indent="-254000"/>
            <a:r>
              <a:rPr lang="en-US" dirty="0" err="1">
                <a:solidFill>
                  <a:schemeClr val="tx1"/>
                </a:solidFill>
              </a:rPr>
              <a:t>Sgot</a:t>
            </a:r>
            <a:r>
              <a:rPr lang="en-US" dirty="0">
                <a:solidFill>
                  <a:schemeClr val="tx1"/>
                </a:solidFill>
              </a:rPr>
              <a:t> Aspartate Aminotransferase (GOT)</a:t>
            </a:r>
          </a:p>
          <a:p>
            <a:pPr marL="407988" lvl="1" indent="-254000"/>
            <a:r>
              <a:rPr lang="en-US" dirty="0">
                <a:solidFill>
                  <a:schemeClr val="tx1"/>
                </a:solidFill>
              </a:rPr>
              <a:t>Total Proteins (T_P)</a:t>
            </a:r>
          </a:p>
          <a:p>
            <a:pPr marL="407988" lvl="1" indent="-254000"/>
            <a:r>
              <a:rPr lang="en-US" dirty="0">
                <a:solidFill>
                  <a:schemeClr val="tx1"/>
                </a:solidFill>
              </a:rPr>
              <a:t>Albumin (ALB)</a:t>
            </a:r>
          </a:p>
          <a:p>
            <a:pPr marL="407988" lvl="1" indent="-254000"/>
            <a:r>
              <a:rPr lang="en-US" dirty="0">
                <a:solidFill>
                  <a:schemeClr val="tx1"/>
                </a:solidFill>
              </a:rPr>
              <a:t>Albumin and Globulin Ratio (</a:t>
            </a:r>
            <a:r>
              <a:rPr lang="en-US" dirty="0" err="1">
                <a:solidFill>
                  <a:schemeClr val="tx1"/>
                </a:solidFill>
              </a:rPr>
              <a:t>AG_Ratio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407988" lvl="1" indent="-254000"/>
            <a:r>
              <a:rPr lang="en-US" dirty="0">
                <a:solidFill>
                  <a:schemeClr val="tx1"/>
                </a:solidFill>
              </a:rPr>
              <a:t>Target</a:t>
            </a:r>
          </a:p>
          <a:p>
            <a:pPr marL="676275" lvl="3" indent="-254000"/>
            <a:r>
              <a:rPr lang="en-US" dirty="0">
                <a:solidFill>
                  <a:schemeClr val="tx1"/>
                </a:solidFill>
              </a:rPr>
              <a:t>0 - without liver disease</a:t>
            </a:r>
          </a:p>
          <a:p>
            <a:pPr marL="676275" lvl="3" indent="-254000"/>
            <a:r>
              <a:rPr lang="en-US" dirty="0">
                <a:solidFill>
                  <a:schemeClr val="tx1"/>
                </a:solidFill>
              </a:rPr>
              <a:t>1 – liver disease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C2DD7-03D6-2342-AC30-B3CEAA18CF30}"/>
              </a:ext>
            </a:extLst>
          </p:cNvPr>
          <p:cNvSpPr txBox="1"/>
          <p:nvPr/>
        </p:nvSpPr>
        <p:spPr>
          <a:xfrm>
            <a:off x="-48768" y="6623971"/>
            <a:ext cx="43204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www.kaggle.com</a:t>
            </a:r>
            <a:r>
              <a:rPr lang="en-US" sz="1000" dirty="0">
                <a:solidFill>
                  <a:schemeClr val="bg2"/>
                </a:solidFill>
              </a:rPr>
              <a:t>/datasets/abhi8923shriv/liver-disease-patient-dataset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DFD61-9CF4-3644-B9B7-B32E6892B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95"/>
          <a:stretch/>
        </p:blipFill>
        <p:spPr>
          <a:xfrm>
            <a:off x="7155552" y="361587"/>
            <a:ext cx="4499057" cy="2720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83EF018-4CB4-CE4E-A166-77BCF4CA837E}"/>
              </a:ext>
            </a:extLst>
          </p:cNvPr>
          <p:cNvGrpSpPr/>
          <p:nvPr/>
        </p:nvGrpSpPr>
        <p:grpSpPr>
          <a:xfrm>
            <a:off x="12443790" y="0"/>
            <a:ext cx="2909887" cy="1111313"/>
            <a:chOff x="6410386" y="299742"/>
            <a:chExt cx="5391710" cy="20591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6FFC86-1750-E541-8BC0-29BE0E6EF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0386" y="299742"/>
              <a:ext cx="5391710" cy="2059145"/>
            </a:xfrm>
            <a:prstGeom prst="rect">
              <a:avLst/>
            </a:prstGeom>
            <a:solidFill>
              <a:schemeClr val="bg2"/>
            </a:solidFill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D933205-EED0-B046-8E92-87125F9088DC}"/>
                </a:ext>
              </a:extLst>
            </p:cNvPr>
            <p:cNvSpPr/>
            <p:nvPr/>
          </p:nvSpPr>
          <p:spPr>
            <a:xfrm>
              <a:off x="6410386" y="299742"/>
              <a:ext cx="5391710" cy="2059145"/>
            </a:xfrm>
            <a:prstGeom prst="rect">
              <a:avLst/>
            </a:prstGeom>
            <a:solidFill>
              <a:schemeClr val="bg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BCFA4B5-E13C-8842-BFAE-54D6C198BAF1}"/>
              </a:ext>
            </a:extLst>
          </p:cNvPr>
          <p:cNvSpPr txBox="1"/>
          <p:nvPr/>
        </p:nvSpPr>
        <p:spPr>
          <a:xfrm>
            <a:off x="-48768" y="6377750"/>
            <a:ext cx="8932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www.hopkinsmedicine.org</a:t>
            </a:r>
            <a:r>
              <a:rPr lang="en-US" sz="1000" dirty="0">
                <a:solidFill>
                  <a:schemeClr val="bg2"/>
                </a:solidFill>
              </a:rPr>
              <a:t>/health/treatment-tests-and-therapies/common-liver-tests#:~:text=Serum%20bilirubin%20test.,of%20bile%20by%20the%20liver.</a:t>
            </a:r>
          </a:p>
        </p:txBody>
      </p:sp>
    </p:spTree>
    <p:extLst>
      <p:ext uri="{BB962C8B-B14F-4D97-AF65-F5344CB8AC3E}">
        <p14:creationId xmlns:p14="http://schemas.microsoft.com/office/powerpoint/2010/main" val="142417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6B01-0BB4-D54A-BB90-D8EDF546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619AE-0105-0F42-879B-5E93638DF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8144" y="864108"/>
            <a:ext cx="7315200" cy="5120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Checking my dataset for missing values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Remove all missing values (drop 12% of all data)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Replace all missing values with mean or median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ED1B4E-695C-A84A-B5DA-E6F81C29606E}"/>
              </a:ext>
            </a:extLst>
          </p:cNvPr>
          <p:cNvGrpSpPr/>
          <p:nvPr/>
        </p:nvGrpSpPr>
        <p:grpSpPr>
          <a:xfrm>
            <a:off x="9244013" y="1420350"/>
            <a:ext cx="2703753" cy="3520140"/>
            <a:chOff x="9864344" y="1913657"/>
            <a:chExt cx="2160244" cy="28125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07A241-0A3B-D347-9E38-AA106E7B2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64344" y="2122678"/>
              <a:ext cx="1778000" cy="26035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3E6D7D-AE6A-5C48-A9C4-BCFC5306BE30}"/>
                </a:ext>
              </a:extLst>
            </p:cNvPr>
            <p:cNvSpPr txBox="1"/>
            <p:nvPr/>
          </p:nvSpPr>
          <p:spPr>
            <a:xfrm>
              <a:off x="10753344" y="1913657"/>
              <a:ext cx="1271244" cy="209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Missing_values_count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7641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DE39D-4661-424C-B8F8-41A6C9525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123836"/>
            <a:ext cx="3200401" cy="4601183"/>
          </a:xfrm>
        </p:spPr>
        <p:txBody>
          <a:bodyPr/>
          <a:lstStyle/>
          <a:p>
            <a:r>
              <a:rPr lang="en-US" dirty="0"/>
              <a:t>Mean or median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03D0-1DBF-8F40-97D1-44455A204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156" y="-798767"/>
            <a:ext cx="7315200" cy="512064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From histograms and the description table,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  Age, T_P, ALB, and </a:t>
            </a:r>
            <a:r>
              <a:rPr lang="en-US" dirty="0" err="1">
                <a:solidFill>
                  <a:schemeClr val="tx1"/>
                </a:solidFill>
              </a:rPr>
              <a:t>AG_Ratio</a:t>
            </a:r>
            <a:r>
              <a:rPr lang="en-US" dirty="0">
                <a:solidFill>
                  <a:schemeClr val="tx1"/>
                </a:solidFill>
              </a:rPr>
              <a:t>, we can replace their missing values with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means.</a:t>
            </a:r>
            <a:endParaRPr lang="en-US" dirty="0"/>
          </a:p>
          <a:p>
            <a:pPr lvl="1"/>
            <a:r>
              <a:rPr lang="en-US" dirty="0">
                <a:solidFill>
                  <a:schemeClr val="tx1"/>
                </a:solidFill>
              </a:rPr>
              <a:t>For  T_B, D_B, ALP, GPT,  and GOT, we can replace their missing values with </a:t>
            </a:r>
            <a:r>
              <a:rPr lang="en-US" dirty="0">
                <a:solidFill>
                  <a:srgbClr val="0070C0"/>
                </a:solidFill>
              </a:rPr>
              <a:t>medians.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211FC-6ED1-4B49-B566-D15F1EB42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696" y="3331956"/>
            <a:ext cx="4051041" cy="273596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E124739-D239-CF48-B843-1BBC4AD4C62C}"/>
              </a:ext>
            </a:extLst>
          </p:cNvPr>
          <p:cNvGrpSpPr/>
          <p:nvPr/>
        </p:nvGrpSpPr>
        <p:grpSpPr>
          <a:xfrm>
            <a:off x="3489760" y="2989056"/>
            <a:ext cx="3891881" cy="3711625"/>
            <a:chOff x="3489760" y="2989056"/>
            <a:chExt cx="3891881" cy="37116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811359-B32F-1E4A-9F37-0C886AF51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22" t="9600" r="8934" b="9866"/>
            <a:stretch/>
          </p:blipFill>
          <p:spPr>
            <a:xfrm>
              <a:off x="3489760" y="2989056"/>
              <a:ext cx="3891881" cy="37116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9C56C5-475B-744E-B477-57FF82825C58}"/>
                </a:ext>
              </a:extLst>
            </p:cNvPr>
            <p:cNvSpPr/>
            <p:nvPr/>
          </p:nvSpPr>
          <p:spPr>
            <a:xfrm>
              <a:off x="3496124" y="2989786"/>
              <a:ext cx="1296553" cy="925718"/>
            </a:xfrm>
            <a:prstGeom prst="rect">
              <a:avLst/>
            </a:prstGeom>
            <a:solidFill>
              <a:srgbClr val="FF0000">
                <a:alpha val="8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B29C6B-EA4C-6344-BEE8-303F4D4B69C7}"/>
                </a:ext>
              </a:extLst>
            </p:cNvPr>
            <p:cNvSpPr/>
            <p:nvPr/>
          </p:nvSpPr>
          <p:spPr>
            <a:xfrm>
              <a:off x="4780659" y="4843410"/>
              <a:ext cx="1296553" cy="925718"/>
            </a:xfrm>
            <a:prstGeom prst="rect">
              <a:avLst/>
            </a:prstGeom>
            <a:solidFill>
              <a:srgbClr val="FF0000">
                <a:alpha val="8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71808-FBAA-5246-B0DE-38ECB0937040}"/>
                </a:ext>
              </a:extLst>
            </p:cNvPr>
            <p:cNvSpPr/>
            <p:nvPr/>
          </p:nvSpPr>
          <p:spPr>
            <a:xfrm>
              <a:off x="6069687" y="4843410"/>
              <a:ext cx="1296554" cy="925718"/>
            </a:xfrm>
            <a:prstGeom prst="rect">
              <a:avLst/>
            </a:prstGeom>
            <a:solidFill>
              <a:srgbClr val="FF0000">
                <a:alpha val="8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B27241-C6FE-0544-B536-2617D890E49C}"/>
                </a:ext>
              </a:extLst>
            </p:cNvPr>
            <p:cNvSpPr/>
            <p:nvPr/>
          </p:nvSpPr>
          <p:spPr>
            <a:xfrm>
              <a:off x="3495012" y="5770586"/>
              <a:ext cx="1296553" cy="925718"/>
            </a:xfrm>
            <a:prstGeom prst="rect">
              <a:avLst/>
            </a:prstGeom>
            <a:solidFill>
              <a:srgbClr val="FF0000">
                <a:alpha val="8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EE9DD5-FD75-DE41-A424-42E1E015A824}"/>
                </a:ext>
              </a:extLst>
            </p:cNvPr>
            <p:cNvSpPr/>
            <p:nvPr/>
          </p:nvSpPr>
          <p:spPr>
            <a:xfrm>
              <a:off x="6070799" y="2989786"/>
              <a:ext cx="1296554" cy="925718"/>
            </a:xfrm>
            <a:prstGeom prst="rect">
              <a:avLst/>
            </a:prstGeom>
            <a:solidFill>
              <a:srgbClr val="0070C0">
                <a:alpha val="1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C4D71F-65C1-FF4B-9C88-B441DC6384E4}"/>
                </a:ext>
              </a:extLst>
            </p:cNvPr>
            <p:cNvSpPr/>
            <p:nvPr/>
          </p:nvSpPr>
          <p:spPr>
            <a:xfrm>
              <a:off x="3495012" y="3916233"/>
              <a:ext cx="1296553" cy="925718"/>
            </a:xfrm>
            <a:prstGeom prst="rect">
              <a:avLst/>
            </a:prstGeom>
            <a:solidFill>
              <a:srgbClr val="0070C0">
                <a:alpha val="1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37058-E2E7-C045-948A-DD0E71A1A86D}"/>
                </a:ext>
              </a:extLst>
            </p:cNvPr>
            <p:cNvSpPr/>
            <p:nvPr/>
          </p:nvSpPr>
          <p:spPr>
            <a:xfrm>
              <a:off x="4780659" y="3916233"/>
              <a:ext cx="1296553" cy="925718"/>
            </a:xfrm>
            <a:prstGeom prst="rect">
              <a:avLst/>
            </a:prstGeom>
            <a:solidFill>
              <a:srgbClr val="0070C0">
                <a:alpha val="1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49E091-3C2D-6D42-AAD7-6081552A2C50}"/>
                </a:ext>
              </a:extLst>
            </p:cNvPr>
            <p:cNvSpPr/>
            <p:nvPr/>
          </p:nvSpPr>
          <p:spPr>
            <a:xfrm>
              <a:off x="6069687" y="3916233"/>
              <a:ext cx="1296554" cy="925718"/>
            </a:xfrm>
            <a:prstGeom prst="rect">
              <a:avLst/>
            </a:prstGeom>
            <a:solidFill>
              <a:srgbClr val="0070C0">
                <a:alpha val="1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39279B-F65B-E944-840E-87D5E9D1E404}"/>
                </a:ext>
              </a:extLst>
            </p:cNvPr>
            <p:cNvSpPr/>
            <p:nvPr/>
          </p:nvSpPr>
          <p:spPr>
            <a:xfrm>
              <a:off x="3495012" y="4843410"/>
              <a:ext cx="1296553" cy="925718"/>
            </a:xfrm>
            <a:prstGeom prst="rect">
              <a:avLst/>
            </a:prstGeom>
            <a:solidFill>
              <a:srgbClr val="0070C0">
                <a:alpha val="1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9823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1D15A-AC39-294A-A2BD-54001F173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7257C-0B13-284E-BE5B-99E1E3DED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6932" y="233680"/>
            <a:ext cx="7315200" cy="512064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 remove gender missing values because they are less than 3% (902 points) of all data points(30,691 to 30,059  data points).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8A5B49-88CF-694F-AF5B-400814758BD8}"/>
              </a:ext>
            </a:extLst>
          </p:cNvPr>
          <p:cNvGrpSpPr/>
          <p:nvPr/>
        </p:nvGrpSpPr>
        <p:grpSpPr>
          <a:xfrm>
            <a:off x="9101922" y="3057313"/>
            <a:ext cx="2732891" cy="3398419"/>
            <a:chOff x="9459109" y="3185901"/>
            <a:chExt cx="2732891" cy="339841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41DAAE-1AC7-9440-8A00-DCAF676FF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109" y="3447511"/>
              <a:ext cx="2070903" cy="313680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A70150C-8DF5-D443-8FC4-2EC97F0824A6}"/>
                </a:ext>
              </a:extLst>
            </p:cNvPr>
            <p:cNvSpPr txBox="1"/>
            <p:nvPr/>
          </p:nvSpPr>
          <p:spPr>
            <a:xfrm>
              <a:off x="10600916" y="3185901"/>
              <a:ext cx="15910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Missing_values_count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7613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C6F9-0E67-0347-B769-810C6BF1D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9238B-C18C-6745-9A80-E18718628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250" y="-1336167"/>
            <a:ext cx="7315200" cy="512064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Based on value counts from Target: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21,295 data points with liver disease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8,494 data points without liver disease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5A862E-21A1-664D-86FD-3ADFD834C61E}"/>
              </a:ext>
            </a:extLst>
          </p:cNvPr>
          <p:cNvGrpSpPr/>
          <p:nvPr/>
        </p:nvGrpSpPr>
        <p:grpSpPr>
          <a:xfrm>
            <a:off x="5099189" y="2284664"/>
            <a:ext cx="4335321" cy="2999617"/>
            <a:chOff x="3609251" y="3157309"/>
            <a:chExt cx="4335321" cy="29996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92FBD21-4BFB-2742-902C-21E439565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9251" y="3157309"/>
              <a:ext cx="4335321" cy="296882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AAE97A-0047-2444-9C18-1BFC27D37EF2}"/>
                </a:ext>
              </a:extLst>
            </p:cNvPr>
            <p:cNvSpPr txBox="1"/>
            <p:nvPr/>
          </p:nvSpPr>
          <p:spPr>
            <a:xfrm>
              <a:off x="4872038" y="5895316"/>
              <a:ext cx="35298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627FC1-2FC2-9E48-B063-0C9697182CF5}"/>
                </a:ext>
              </a:extLst>
            </p:cNvPr>
            <p:cNvSpPr txBox="1"/>
            <p:nvPr/>
          </p:nvSpPr>
          <p:spPr>
            <a:xfrm>
              <a:off x="6691052" y="5903010"/>
              <a:ext cx="575799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No_LD</a:t>
              </a:r>
              <a:endParaRPr lang="en-US" sz="105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DFD908-641F-D248-86AB-EA5DE02D47DB}"/>
              </a:ext>
            </a:extLst>
          </p:cNvPr>
          <p:cNvGrpSpPr/>
          <p:nvPr/>
        </p:nvGrpSpPr>
        <p:grpSpPr>
          <a:xfrm>
            <a:off x="3797968" y="5597004"/>
            <a:ext cx="5480998" cy="484632"/>
            <a:chOff x="3843338" y="5482704"/>
            <a:chExt cx="5480998" cy="484632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FB4848E0-6D09-C944-8179-D8E352C2FBF7}"/>
                </a:ext>
              </a:extLst>
            </p:cNvPr>
            <p:cNvSpPr/>
            <p:nvPr/>
          </p:nvSpPr>
          <p:spPr>
            <a:xfrm>
              <a:off x="3843338" y="5482704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D52858-7597-954E-A767-07B01535AB77}"/>
                </a:ext>
              </a:extLst>
            </p:cNvPr>
            <p:cNvSpPr txBox="1"/>
            <p:nvPr/>
          </p:nvSpPr>
          <p:spPr>
            <a:xfrm>
              <a:off x="4912231" y="5540354"/>
              <a:ext cx="4412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Reduce the data points in liver disease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5564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2F6A1-D80F-FC4C-BF8F-47F052D50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12273" cy="4601183"/>
          </a:xfrm>
        </p:spPr>
        <p:txBody>
          <a:bodyPr>
            <a:normAutofit/>
          </a:bodyPr>
          <a:lstStyle/>
          <a:p>
            <a:r>
              <a:rPr lang="en-US" sz="2800" dirty="0"/>
              <a:t>Data split and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26E2-5F79-F744-9072-06503657D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273" y="-290404"/>
            <a:ext cx="8779727" cy="512064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Split my original data by Target (0 and 1) into two group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With liver disease group_1 (21,295 data point)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Sample function randomly  </a:t>
            </a:r>
            <a:r>
              <a:rPr lang="en-US" b="1" dirty="0">
                <a:solidFill>
                  <a:schemeClr val="tx1"/>
                </a:solidFill>
              </a:rPr>
              <a:t>extracts 40% of the data (8,518data points)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Without liver disease group_0 (8,494 data points)</a:t>
            </a:r>
          </a:p>
          <a:p>
            <a:r>
              <a:rPr lang="en-US" dirty="0">
                <a:solidFill>
                  <a:schemeClr val="tx1"/>
                </a:solidFill>
              </a:rPr>
              <a:t>Merge two group ( w/ and w/o liver disease) into one one dataset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17,012 data points and 11 features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74747-1DC4-3949-AAAF-CD9AE81FF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37" y="3003292"/>
            <a:ext cx="4162423" cy="315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9015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{30F6B13A-5A02-5645-8006-0796BD8500F7}tf10001124</Template>
  <TotalTime>8591</TotalTime>
  <Words>4655</Words>
  <Application>Microsoft Macintosh PowerPoint</Application>
  <PresentationFormat>Widescreen</PresentationFormat>
  <Paragraphs>654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新細明體</vt:lpstr>
      <vt:lpstr>Calibri</vt:lpstr>
      <vt:lpstr>Corbel</vt:lpstr>
      <vt:lpstr>Wingdings</vt:lpstr>
      <vt:lpstr>Wingdings 2</vt:lpstr>
      <vt:lpstr>Frame</vt:lpstr>
      <vt:lpstr>  Predicting liver disease by using machine learning models  </vt:lpstr>
      <vt:lpstr>Introduction</vt:lpstr>
      <vt:lpstr>Dataset</vt:lpstr>
      <vt:lpstr>Dataset</vt:lpstr>
      <vt:lpstr>Missing values</vt:lpstr>
      <vt:lpstr>Mean or median</vt:lpstr>
      <vt:lpstr>Missing values</vt:lpstr>
      <vt:lpstr>Imbalanced dataset</vt:lpstr>
      <vt:lpstr>Data split and merge</vt:lpstr>
      <vt:lpstr>Balanced dataset</vt:lpstr>
      <vt:lpstr>Are there any correlations between features?</vt:lpstr>
      <vt:lpstr>Correlations</vt:lpstr>
      <vt:lpstr>Correlations</vt:lpstr>
      <vt:lpstr>After Dropping unnecessary features</vt:lpstr>
      <vt:lpstr>After Dropping unnecessary features</vt:lpstr>
      <vt:lpstr>Training and test dataset </vt:lpstr>
      <vt:lpstr>Logistic Regression</vt:lpstr>
      <vt:lpstr>Standardize the Data</vt:lpstr>
      <vt:lpstr>Confusion matrix</vt:lpstr>
      <vt:lpstr>Logistic Regression with one feature</vt:lpstr>
      <vt:lpstr>Logistic Regression with all features</vt:lpstr>
      <vt:lpstr>Find best model</vt:lpstr>
      <vt:lpstr>Find best model</vt:lpstr>
      <vt:lpstr>Overfitting</vt:lpstr>
      <vt:lpstr>Cross validation </vt:lpstr>
      <vt:lpstr>Model Evaluation</vt:lpstr>
      <vt:lpstr>Feature importance</vt:lpstr>
      <vt:lpstr>After removing age and gender</vt:lpstr>
      <vt:lpstr>Make Predictions</vt:lpstr>
      <vt:lpstr>Possible reasons</vt:lpstr>
      <vt:lpstr>Duplicates</vt:lpstr>
      <vt:lpstr>The last possible reason</vt:lpstr>
      <vt:lpstr>Future direction</vt:lpstr>
      <vt:lpstr>Thank you.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Use different types of machine learning models for liver disease prediction  </dc:title>
  <dc:creator>Microsoft Office User</dc:creator>
  <cp:lastModifiedBy>Microsoft Office User</cp:lastModifiedBy>
  <cp:revision>297</cp:revision>
  <cp:lastPrinted>2022-04-17T17:27:23Z</cp:lastPrinted>
  <dcterms:created xsi:type="dcterms:W3CDTF">2022-04-08T19:32:25Z</dcterms:created>
  <dcterms:modified xsi:type="dcterms:W3CDTF">2022-04-22T21:46:16Z</dcterms:modified>
</cp:coreProperties>
</file>